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64" r:id="rId5"/>
    <p:sldId id="265" r:id="rId6"/>
    <p:sldId id="268" r:id="rId7"/>
    <p:sldId id="269" r:id="rId8"/>
    <p:sldId id="270" r:id="rId9"/>
    <p:sldId id="267" r:id="rId10"/>
    <p:sldId id="274" r:id="rId11"/>
    <p:sldId id="258" r:id="rId12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4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998"/>
    <a:srgbClr val="04528A"/>
    <a:srgbClr val="D7EEF9"/>
    <a:srgbClr val="D3EDF9"/>
    <a:srgbClr val="E5F4FB"/>
    <a:srgbClr val="D1FFFF"/>
    <a:srgbClr val="D0ECF8"/>
    <a:srgbClr val="DEFCFE"/>
    <a:srgbClr val="DEEBF7"/>
    <a:srgbClr val="2CAB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9397" autoAdjust="0"/>
  </p:normalViewPr>
  <p:slideViewPr>
    <p:cSldViewPr snapToGrid="0" showGuides="1">
      <p:cViewPr>
        <p:scale>
          <a:sx n="80" d="100"/>
          <a:sy n="80" d="100"/>
        </p:scale>
        <p:origin x="-859" y="-245"/>
      </p:cViewPr>
      <p:guideLst>
        <p:guide orient="horz" pos="2160"/>
        <p:guide pos="4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E06A8-0288-432D-8C33-5CD0033C3E7A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3C576-F50C-4F52-8E0B-BA7878316F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899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C576-F50C-4F52-8E0B-BA7878316F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26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C576-F50C-4F52-8E0B-BA7878316F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263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C576-F50C-4F52-8E0B-BA7878316F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263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C576-F50C-4F52-8E0B-BA7878316F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263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C576-F50C-4F52-8E0B-BA7878316F0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263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C576-F50C-4F52-8E0B-BA7878316F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263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C576-F50C-4F52-8E0B-BA7878316F0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26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000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737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59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12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677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4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1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993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372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348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890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6402E-63D9-4AA3-9102-2E9A35380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677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 rot="10800000">
            <a:off x="2731324" y="1071911"/>
            <a:ext cx="9460675" cy="519382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>
            <a:off x="3491345" y="2719480"/>
            <a:ext cx="8633979" cy="463107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82125" y="6492875"/>
            <a:ext cx="2743200" cy="365125"/>
          </a:xfrm>
        </p:spPr>
        <p:txBody>
          <a:bodyPr/>
          <a:lstStyle/>
          <a:p>
            <a:fld id="{62C6402E-63D9-4AA3-9102-2E9A35380001}" type="slidenum">
              <a:rPr lang="ru-RU" smtClean="0">
                <a:solidFill>
                  <a:srgbClr val="00B0F0"/>
                </a:solidFill>
                <a:latin typeface="Arial Narrow" panose="020B0606020202030204" pitchFamily="34" charset="0"/>
              </a:rPr>
              <a:pPr/>
              <a:t>1</a:t>
            </a:fld>
            <a:endParaRPr lang="ru-RU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C3A0176-6344-4652-ABE8-8203A44CDFA1}"/>
              </a:ext>
            </a:extLst>
          </p:cNvPr>
          <p:cNvSpPr/>
          <p:nvPr/>
        </p:nvSpPr>
        <p:spPr>
          <a:xfrm>
            <a:off x="884837" y="1695452"/>
            <a:ext cx="9935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Нарушения, выявленные по результатам контрольно-надзорной деятельности </a:t>
            </a:r>
            <a:endParaRPr lang="ru-RU" sz="4000" b="1" dirty="0" smtClean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r>
              <a:rPr lang="ru-RU" sz="4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в 2018-2019 г.г.</a:t>
            </a:r>
            <a:endParaRPr lang="ru-RU" sz="4000" dirty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endParaRPr lang="ru-RU" sz="2000" b="1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3147" y="5258634"/>
            <a:ext cx="6093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Управление </a:t>
            </a:r>
            <a:r>
              <a:rPr lang="ru-RU" sz="1600" b="1" dirty="0" err="1" smtClean="0">
                <a:solidFill>
                  <a:srgbClr val="004998"/>
                </a:solidFill>
                <a:latin typeface="Arial Narrow" panose="020B0606020202030204" pitchFamily="34" charset="0"/>
              </a:rPr>
              <a:t>Роскомнадзора</a:t>
            </a:r>
            <a:r>
              <a:rPr lang="ru-RU" sz="16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 по Алтайскому краю и Республике Алтай</a:t>
            </a:r>
            <a:r>
              <a:rPr lang="ru-RU" sz="1600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endParaRPr lang="ru-RU" sz="1600" dirty="0">
              <a:solidFill>
                <a:srgbClr val="00499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 rot="10800000">
            <a:off x="409575" y="1071910"/>
            <a:ext cx="11782424" cy="623539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>
            <a:off x="3491345" y="2719480"/>
            <a:ext cx="8633979" cy="463107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82125" y="6492875"/>
            <a:ext cx="2743200" cy="365125"/>
          </a:xfrm>
        </p:spPr>
        <p:txBody>
          <a:bodyPr/>
          <a:lstStyle/>
          <a:p>
            <a:fld id="{62C6402E-63D9-4AA3-9102-2E9A35380001}" type="slidenum">
              <a:rPr lang="ru-RU" smtClean="0">
                <a:solidFill>
                  <a:srgbClr val="00B0F0"/>
                </a:solidFill>
                <a:latin typeface="Arial Narrow" panose="020B0606020202030204" pitchFamily="34" charset="0"/>
              </a:rPr>
              <a:pPr/>
              <a:t>2</a:t>
            </a:fld>
            <a:endParaRPr lang="ru-RU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C3A0176-6344-4652-ABE8-8203A44CDFA1}"/>
              </a:ext>
            </a:extLst>
          </p:cNvPr>
          <p:cNvSpPr/>
          <p:nvPr/>
        </p:nvSpPr>
        <p:spPr>
          <a:xfrm>
            <a:off x="961037" y="2"/>
            <a:ext cx="9935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Нарушения, выявленные по результатам контрольно-надзорной деятельности </a:t>
            </a:r>
          </a:p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в 2018-2019 г.г.</a:t>
            </a:r>
            <a:endParaRPr lang="ru-RU" sz="2000" dirty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endParaRPr lang="ru-RU" sz="2000" b="1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3218" y="2050503"/>
            <a:ext cx="783020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 в сфере персональных данных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2912" y="2350048"/>
            <a:ext cx="8413844" cy="441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и проведение плановых и внеплановых проверок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41508" y="2838778"/>
            <a:ext cx="6169573" cy="409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1600" i="1" dirty="0" smtClean="0"/>
              <a:t>муниципальных органов исполнительной власти </a:t>
            </a:r>
          </a:p>
          <a:p>
            <a:pPr algn="ctr"/>
            <a:r>
              <a:rPr lang="ru-RU" sz="1600" i="1" dirty="0" smtClean="0"/>
              <a:t> (требуется согласование с органами Прокуратуры) </a:t>
            </a:r>
            <a:endParaRPr lang="ru-RU" sz="1600" i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36253" y="3276272"/>
            <a:ext cx="6169573" cy="409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1600" i="1" dirty="0" smtClean="0"/>
              <a:t>юридических и физических лиц </a:t>
            </a:r>
          </a:p>
          <a:p>
            <a:pPr algn="ctr"/>
            <a:r>
              <a:rPr lang="ru-RU" sz="1600" i="1" dirty="0" smtClean="0"/>
              <a:t>(согласование с органами Прокуратуры не требуется)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792" y="3757121"/>
            <a:ext cx="8381656" cy="315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проведение мероприятий по контролю без взаимодействия с операторами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98611" y="4107308"/>
            <a:ext cx="7901798" cy="409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наблюдение за соблюдением требований при размещении информации в сети "Интернет" и средствах массовой информации</a:t>
            </a:r>
            <a:endParaRPr lang="ru-RU" sz="1400" b="1" i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89984" y="4551270"/>
            <a:ext cx="7944929" cy="1118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наблюдение за соблюдением требований посредством анализа информации о деятельности оператора, которая представляется оператором  в орган по контролю и надзору в соответствии с федеральными законами и принимаемыми в соответствии с ними иными нормативными правовыми актами Российской Федерации или может быть получена органом по контролю и надзору</a:t>
            </a:r>
            <a:endParaRPr lang="ru-RU" sz="1400" b="1" i="1" dirty="0" smtClean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6519" y="5734577"/>
            <a:ext cx="8177842" cy="356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Организация и проведение мероприятий по профилактике</a:t>
            </a:r>
          </a:p>
          <a:p>
            <a:pPr algn="ctr"/>
            <a:r>
              <a:rPr lang="ru-RU" sz="1600" dirty="0" smtClean="0"/>
              <a:t>нарушения требований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882" y="1036443"/>
            <a:ext cx="10839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4528A"/>
                </a:solidFill>
              </a:rPr>
              <a:t>Мероприятия в сфере защиты прав субъектов персональных данных </a:t>
            </a:r>
            <a:r>
              <a:rPr lang="ru-RU" sz="2000" dirty="0" smtClean="0">
                <a:solidFill>
                  <a:srgbClr val="04528A"/>
                </a:solidFill>
              </a:rPr>
              <a:t>проводятся в соответствии с </a:t>
            </a:r>
            <a:r>
              <a:rPr lang="ru-RU" sz="2000" i="1" dirty="0" smtClean="0">
                <a:solidFill>
                  <a:srgbClr val="04528A"/>
                </a:solidFill>
              </a:rPr>
              <a:t>Постановлением </a:t>
            </a:r>
            <a:r>
              <a:rPr lang="ru-RU" sz="2000" i="1" dirty="0" smtClean="0">
                <a:solidFill>
                  <a:srgbClr val="04528A"/>
                </a:solidFill>
              </a:rPr>
              <a:t>Правительства РФ от 13.02.2019 № </a:t>
            </a:r>
            <a:r>
              <a:rPr lang="ru-RU" sz="2000" i="1" dirty="0" smtClean="0">
                <a:solidFill>
                  <a:srgbClr val="04528A"/>
                </a:solidFill>
              </a:rPr>
              <a:t>146</a:t>
            </a:r>
            <a:endParaRPr lang="ru-RU" sz="2000" b="1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 rot="10800000">
            <a:off x="2731324" y="1071911"/>
            <a:ext cx="9460675" cy="519382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>
            <a:off x="3491345" y="2719480"/>
            <a:ext cx="8633979" cy="463107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82125" y="6492875"/>
            <a:ext cx="2743200" cy="365125"/>
          </a:xfrm>
        </p:spPr>
        <p:txBody>
          <a:bodyPr/>
          <a:lstStyle/>
          <a:p>
            <a:fld id="{62C6402E-63D9-4AA3-9102-2E9A35380001}" type="slidenum">
              <a:rPr lang="ru-RU" smtClean="0">
                <a:solidFill>
                  <a:srgbClr val="00B0F0"/>
                </a:solidFill>
                <a:latin typeface="Arial Narrow" panose="020B0606020202030204" pitchFamily="34" charset="0"/>
              </a:rPr>
              <a:pPr/>
              <a:t>3</a:t>
            </a:fld>
            <a:endParaRPr lang="ru-RU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C3A0176-6344-4652-ABE8-8203A44CDFA1}"/>
              </a:ext>
            </a:extLst>
          </p:cNvPr>
          <p:cNvSpPr/>
          <p:nvPr/>
        </p:nvSpPr>
        <p:spPr>
          <a:xfrm>
            <a:off x="961037" y="2"/>
            <a:ext cx="9935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Нарушения, выявленные по результатам контрольно-надзорной деятельности </a:t>
            </a:r>
          </a:p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в 2018-2019 г.г.</a:t>
            </a:r>
            <a:endParaRPr lang="ru-RU" sz="2000" dirty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endParaRPr lang="ru-RU" sz="2000" b="1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одержимое 7"/>
          <p:cNvSpPr txBox="1">
            <a:spLocks/>
          </p:cNvSpPr>
          <p:nvPr/>
        </p:nvSpPr>
        <p:spPr>
          <a:xfrm>
            <a:off x="733424" y="2371726"/>
            <a:ext cx="10134601" cy="38611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части 3 статьи 22 Федерального закона от 27.07.2006 г. № 152-ФЗ "О персональных данных" - Представление в уполномоченный орган уведомления об обработке персональных данных, содержащего неполные и (или) недостоверные сведения - 1;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части 7 статьи 22 Федерального закона от 27.07.2006 г. № 152-ФЗ «О персональных данных» - непредставление в уполномоченный орган сведений о прекращении обработки персональных данных или об изменении информации, содержащейся в уведомлении об обработке персональных данных  - 4;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части 4 статьи 9 Федерального закона от 27.07.2006 г. № 152-ФЗ "О персональных данных" - несоответствие содержания письменного согласия субъекта персональных данных на обработку персональных данных требованиям законодательства Российской Федерации (1);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части 3 статьи 6 Федерального закона от 27.07.2006 г. № 152-ФЗ "О персональных данных" - поручение иному лицу осуществлять обработку персональных данных без согласия субъекта персональных данных (1);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619124" y="1663304"/>
            <a:ext cx="10906125" cy="4702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99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Выявленные в 2019 году  нарушения законодательства в сфере ПД со стороны ОПД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499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 rot="10800000">
            <a:off x="447675" y="1009650"/>
            <a:ext cx="11744324" cy="581643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>
            <a:off x="3491345" y="2719480"/>
            <a:ext cx="8633979" cy="463107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82125" y="6492875"/>
            <a:ext cx="2743200" cy="365125"/>
          </a:xfrm>
        </p:spPr>
        <p:txBody>
          <a:bodyPr/>
          <a:lstStyle/>
          <a:p>
            <a:fld id="{62C6402E-63D9-4AA3-9102-2E9A35380001}" type="slidenum">
              <a:rPr lang="ru-RU" smtClean="0">
                <a:solidFill>
                  <a:srgbClr val="00B0F0"/>
                </a:solidFill>
                <a:latin typeface="Arial Narrow" panose="020B0606020202030204" pitchFamily="34" charset="0"/>
              </a:rPr>
              <a:pPr/>
              <a:t>4</a:t>
            </a:fld>
            <a:endParaRPr lang="ru-RU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C3A0176-6344-4652-ABE8-8203A44CDFA1}"/>
              </a:ext>
            </a:extLst>
          </p:cNvPr>
          <p:cNvSpPr/>
          <p:nvPr/>
        </p:nvSpPr>
        <p:spPr>
          <a:xfrm>
            <a:off x="961037" y="2"/>
            <a:ext cx="9935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Нарушения, выявленные по результатам контрольно-надзорной деятельности </a:t>
            </a:r>
          </a:p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в 2018-2019 г.г.</a:t>
            </a:r>
            <a:endParaRPr lang="ru-RU" sz="2000" dirty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endParaRPr lang="ru-RU" sz="2000" b="1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13349" y="957735"/>
            <a:ext cx="5555411" cy="62215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Наиболее часто выявляемые нарушения со стороны операторов персональных данных (2018 год)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7"/>
          <p:cNvSpPr txBox="1">
            <a:spLocks/>
          </p:cNvSpPr>
          <p:nvPr/>
        </p:nvSpPr>
        <p:spPr>
          <a:xfrm>
            <a:off x="232912" y="1638300"/>
            <a:ext cx="10663688" cy="487464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части 7 статьи 22 Федерального закона от 27.07.2006 г. № 152-ФЗ «О персональных данных» - непредставление в уполномоченный орган сведений о прекращении обработки персональных данных или об изменении информации, содержащейся в уведомлении об обработке персональных данных  -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части 1 статьи 6 Федерального закона от 27.07.2006 г. № 152-ФЗ "О персональных данных" - обработка персональных данных в случаях, непредусмотренных Федеральным законом "О персональных данных« - 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статьи 7 Федерального закона от 27.07.2006 г. № 152-ФЗ "О персональных данных" - Нарушение требований конфиденциальности при обработке персональных данных -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70C0"/>
                </a:solidFill>
              </a:rPr>
              <a:t>- части 4 статьи 9 Федерального закона от 27.07.2006 г. № 152-ФЗ "О персональных данных" - несоответствие содержания письменного согласия субъекта персональных данных на обработку персональных данных требованиям законодательства Российской Федерации (2);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700" b="1" dirty="0" smtClean="0"/>
              <a:t>- части 4 статьи 21 Федерального закона от 27.07.2006 г. № 152-ФЗ "О персональных данных" - Несоблюдение оператором установленных требований обработки персональных данных после достижения цели обработки (2);</a:t>
            </a:r>
            <a:endParaRPr lang="ru-RU" sz="1700" dirty="0" smtClean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70C0"/>
                </a:solidFill>
              </a:rPr>
              <a:t>- части 1 статьи 10 Федерального закона от 27.07.2006 г. № 152-ФЗ "О персональных данных" - обработка специальных категорий персональных данных за исключением случаев, предусмотренных ч.2 ст. 10 Федерального закона "О персональных данных" (2);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700" b="1" dirty="0" smtClean="0"/>
              <a:t>- части 5 статьи 18 Федерального закона от 27.07.2006 г. № 152-ФЗ «О персональных данных» - Несоблюдение оператором требований по обеспечению записи, систематизации, накопления, хранения, уточнения (обновления, изменения), извлечения персональных данных граждан Российской Федерации с использованием баз данных, находящихся на территории Российской Федерации (2);</a:t>
            </a:r>
            <a:endParaRPr lang="ru-RU" sz="17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 rot="10800000">
            <a:off x="2731324" y="1071911"/>
            <a:ext cx="9460675" cy="519382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>
            <a:off x="3491345" y="2719480"/>
            <a:ext cx="8633979" cy="463107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82125" y="6492875"/>
            <a:ext cx="2743200" cy="365125"/>
          </a:xfrm>
        </p:spPr>
        <p:txBody>
          <a:bodyPr/>
          <a:lstStyle/>
          <a:p>
            <a:fld id="{62C6402E-63D9-4AA3-9102-2E9A35380001}" type="slidenum">
              <a:rPr lang="ru-RU" smtClean="0">
                <a:solidFill>
                  <a:srgbClr val="00B0F0"/>
                </a:solidFill>
                <a:latin typeface="Arial Narrow" panose="020B0606020202030204" pitchFamily="34" charset="0"/>
              </a:rPr>
              <a:pPr/>
              <a:t>5</a:t>
            </a:fld>
            <a:endParaRPr lang="ru-RU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C3A0176-6344-4652-ABE8-8203A44CDFA1}"/>
              </a:ext>
            </a:extLst>
          </p:cNvPr>
          <p:cNvSpPr/>
          <p:nvPr/>
        </p:nvSpPr>
        <p:spPr>
          <a:xfrm>
            <a:off x="961037" y="2"/>
            <a:ext cx="9935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Нарушения, выявленные по результатам контрольно-надзорной деятельности </a:t>
            </a:r>
          </a:p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в 2018-2019 г.г.</a:t>
            </a:r>
            <a:endParaRPr lang="ru-RU" sz="2000" dirty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endParaRPr lang="ru-RU" sz="2000" b="1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9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38461" y="1406826"/>
            <a:ext cx="1829714" cy="184808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338612" y="1076325"/>
            <a:ext cx="7002467" cy="950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проведение мероприятий по контролю без взаимодействия с операторами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4287" y="2371725"/>
            <a:ext cx="10224638" cy="4072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наблюдение за соблюдением требований при размещении информации в сети "Интернет" и средствах массовой информации 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Мероприятия проводятся в отношении каждой категории операторов персональных данных не реже 2-х раз в год, в том числе в </a:t>
            </a:r>
            <a:r>
              <a:rPr lang="ru-RU" sz="2000" b="1" dirty="0" smtClean="0"/>
              <a:t>отношении: </a:t>
            </a:r>
          </a:p>
          <a:p>
            <a:pPr algn="ctr"/>
            <a:r>
              <a:rPr lang="ru-RU" sz="2000" dirty="0" smtClean="0"/>
              <a:t>государственных и муниципальных </a:t>
            </a:r>
            <a:r>
              <a:rPr lang="ru-RU" sz="2000" dirty="0" smtClean="0"/>
              <a:t>органов;  </a:t>
            </a:r>
            <a:r>
              <a:rPr lang="ru-RU" sz="2000" dirty="0" smtClean="0"/>
              <a:t>финансово-кредитных </a:t>
            </a:r>
            <a:r>
              <a:rPr lang="ru-RU" sz="2000" dirty="0" smtClean="0"/>
              <a:t>организаций;  </a:t>
            </a:r>
            <a:r>
              <a:rPr lang="ru-RU" sz="2000" dirty="0" smtClean="0"/>
              <a:t>страховых </a:t>
            </a:r>
            <a:r>
              <a:rPr lang="ru-RU" sz="2000" dirty="0" smtClean="0"/>
              <a:t>компаний;  </a:t>
            </a:r>
            <a:r>
              <a:rPr lang="ru-RU" sz="2000" dirty="0" smtClean="0"/>
              <a:t>операторов </a:t>
            </a:r>
            <a:r>
              <a:rPr lang="ru-RU" sz="2000" dirty="0" smtClean="0"/>
              <a:t>связи;  </a:t>
            </a:r>
            <a:r>
              <a:rPr lang="ru-RU" sz="2000" dirty="0" err="1" smtClean="0"/>
              <a:t>коллекторских</a:t>
            </a:r>
            <a:r>
              <a:rPr lang="ru-RU" sz="2000" dirty="0" smtClean="0"/>
              <a:t> </a:t>
            </a:r>
            <a:r>
              <a:rPr lang="ru-RU" sz="2000" dirty="0" smtClean="0"/>
              <a:t>агентств;  </a:t>
            </a:r>
            <a:r>
              <a:rPr lang="ru-RU" sz="2000" dirty="0" smtClean="0"/>
              <a:t>учреждений </a:t>
            </a:r>
            <a:r>
              <a:rPr lang="ru-RU" sz="2000" dirty="0" smtClean="0"/>
              <a:t>здравоохранения;  </a:t>
            </a:r>
            <a:r>
              <a:rPr lang="ru-RU" sz="2000" dirty="0" smtClean="0"/>
              <a:t>учреждений высшего, среднего, начального и общего </a:t>
            </a:r>
            <a:r>
              <a:rPr lang="ru-RU" sz="2000" dirty="0" smtClean="0"/>
              <a:t>образования;  </a:t>
            </a:r>
            <a:r>
              <a:rPr lang="ru-RU" sz="2000" dirty="0" smtClean="0"/>
              <a:t>многофункциональных центров предоставления государственных и муниципальных </a:t>
            </a:r>
            <a:r>
              <a:rPr lang="ru-RU" sz="2000" dirty="0" smtClean="0"/>
              <a:t>услуг;  </a:t>
            </a:r>
            <a:r>
              <a:rPr lang="ru-RU" sz="2000" dirty="0" smtClean="0"/>
              <a:t>организаций в сфере жилищно-коммунального </a:t>
            </a:r>
            <a:r>
              <a:rPr lang="ru-RU" sz="2000" dirty="0" smtClean="0"/>
              <a:t>хозяйства;  </a:t>
            </a:r>
            <a:r>
              <a:rPr lang="ru-RU" sz="2000" dirty="0" smtClean="0"/>
              <a:t>организаций, оказывающих услуги продажи товаров дистанционным </a:t>
            </a:r>
            <a:r>
              <a:rPr lang="ru-RU" sz="2000" dirty="0" smtClean="0"/>
              <a:t>способом;  другие…</a:t>
            </a:r>
            <a:endParaRPr lang="ru-RU" sz="3200" b="1" dirty="0" smtClean="0"/>
          </a:p>
          <a:p>
            <a:pPr algn="ctr"/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36993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 rot="10800000">
            <a:off x="2731324" y="1071911"/>
            <a:ext cx="9460675" cy="519382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>
            <a:off x="3491345" y="2719480"/>
            <a:ext cx="8633979" cy="463107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82125" y="6492875"/>
            <a:ext cx="2743200" cy="365125"/>
          </a:xfrm>
        </p:spPr>
        <p:txBody>
          <a:bodyPr/>
          <a:lstStyle/>
          <a:p>
            <a:fld id="{62C6402E-63D9-4AA3-9102-2E9A35380001}" type="slidenum">
              <a:rPr lang="ru-RU" smtClean="0">
                <a:solidFill>
                  <a:srgbClr val="00B0F0"/>
                </a:solidFill>
                <a:latin typeface="Arial Narrow" panose="020B0606020202030204" pitchFamily="34" charset="0"/>
              </a:rPr>
              <a:pPr/>
              <a:t>6</a:t>
            </a:fld>
            <a:endParaRPr lang="ru-RU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C3A0176-6344-4652-ABE8-8203A44CDFA1}"/>
              </a:ext>
            </a:extLst>
          </p:cNvPr>
          <p:cNvSpPr/>
          <p:nvPr/>
        </p:nvSpPr>
        <p:spPr>
          <a:xfrm>
            <a:off x="961037" y="2"/>
            <a:ext cx="9935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Нарушения, выявленные по результатам контрольно-надзорной деятельности </a:t>
            </a:r>
          </a:p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в 2018-2019 г.г.</a:t>
            </a:r>
            <a:endParaRPr lang="ru-RU" sz="2000" dirty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endParaRPr lang="ru-RU" sz="2000" b="1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0187" y="2538930"/>
            <a:ext cx="1248022" cy="23991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19709" y="2288917"/>
            <a:ext cx="88102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</a:rPr>
              <a:t>2. Оператор обязан опубликовать или иным образом обеспечить неограниченный доступ к документу, определяющему его политику в отношении обработки персональных данных, к сведениям о реализуемых требованиях к защите персональных данных. Оператор, осуществляющий сбор персональных данных с использованием информационно-телекоммуникационных сетей, обязан опубликовать в соответствующей информационно-телекоммуникационной сети документ, определяющий его политику в отношении обработки персональных данных, и сведения о реализуемых требованиях к защите персональных данных, а также обеспечить возможность доступа к указанному документу с использованием средств соответствующей информационно-телекоммуникационной сети.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216" y="1331405"/>
            <a:ext cx="905299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Статья 18.1 Федерального закона от 27.07.2006 №152-ФЗ </a:t>
            </a:r>
          </a:p>
          <a:p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«О персональных данных» - Меры, направленные на обеспечение выполнения оператором обязанностей, предусмотренных настоящим Федеральным законом.</a:t>
            </a:r>
            <a:endParaRPr lang="ru-RU" sz="17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 rot="10800000">
            <a:off x="581025" y="1071911"/>
            <a:ext cx="11610974" cy="519382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0A16C53-084E-408D-B4E2-461EBB9839C6}"/>
              </a:ext>
            </a:extLst>
          </p:cNvPr>
          <p:cNvSpPr/>
          <p:nvPr/>
        </p:nvSpPr>
        <p:spPr>
          <a:xfrm>
            <a:off x="3491345" y="2719480"/>
            <a:ext cx="8633979" cy="463107"/>
          </a:xfrm>
          <a:prstGeom prst="rect">
            <a:avLst/>
          </a:prstGeom>
          <a:gradFill>
            <a:gsLst>
              <a:gs pos="0">
                <a:srgbClr val="96D5F0">
                  <a:alpha val="20000"/>
                </a:srgbClr>
              </a:gs>
              <a:gs pos="100000">
                <a:srgbClr val="61C0E9">
                  <a:alpha val="9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82125" y="6492875"/>
            <a:ext cx="2743200" cy="365125"/>
          </a:xfrm>
        </p:spPr>
        <p:txBody>
          <a:bodyPr/>
          <a:lstStyle/>
          <a:p>
            <a:fld id="{62C6402E-63D9-4AA3-9102-2E9A35380001}" type="slidenum">
              <a:rPr lang="ru-RU" smtClean="0">
                <a:solidFill>
                  <a:srgbClr val="00B0F0"/>
                </a:solidFill>
                <a:latin typeface="Arial Narrow" panose="020B0606020202030204" pitchFamily="34" charset="0"/>
              </a:rPr>
              <a:pPr/>
              <a:t>7</a:t>
            </a:fld>
            <a:endParaRPr lang="ru-RU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C3A0176-6344-4652-ABE8-8203A44CDFA1}"/>
              </a:ext>
            </a:extLst>
          </p:cNvPr>
          <p:cNvSpPr/>
          <p:nvPr/>
        </p:nvSpPr>
        <p:spPr>
          <a:xfrm>
            <a:off x="961037" y="2"/>
            <a:ext cx="9935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Нарушения, выявленные по результатам контрольно-надзорной деятельности </a:t>
            </a:r>
          </a:p>
          <a:p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в 2018-2019 г.г.</a:t>
            </a:r>
            <a:endParaRPr lang="ru-RU" sz="2000" dirty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endParaRPr lang="ru-RU" sz="2000" b="1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Содержимое 7"/>
          <p:cNvSpPr txBox="1">
            <a:spLocks/>
          </p:cNvSpPr>
          <p:nvPr/>
        </p:nvSpPr>
        <p:spPr>
          <a:xfrm>
            <a:off x="561974" y="2366465"/>
            <a:ext cx="10172701" cy="3872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</a:rPr>
              <a:t>части 5 статьи 5 Федерального закона от 27.07.2006 г. № 152-ФЗ «О персональных данных» - Обработка избыточных персональных данных по отношению к заявленным целям их обработки (2);</a:t>
            </a:r>
          </a:p>
          <a:p>
            <a:pPr lvl="0" algn="ctr">
              <a:spcBef>
                <a:spcPct val="20000"/>
              </a:spcBef>
              <a:buFontTx/>
              <a:buChar char="-"/>
            </a:pPr>
            <a:endParaRPr lang="ru-RU" sz="1600" b="1" dirty="0" smtClean="0">
              <a:solidFill>
                <a:srgbClr val="0070C0"/>
              </a:solidFill>
            </a:endParaRP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ru-RU" sz="1600" b="1" dirty="0" smtClean="0"/>
              <a:t> части 2 статьи 18.1 Федерального закона от 27.07.2006 г. № 152-ФЗ «О персональных данных» - Непринятие оператором мер по опубликованию или обеспечению неограниченного доступа к документу, определяющему его политику в отношении обработки персональных данных, к сведениям о реализуемых требованиях к защите персональных данных  (4);</a:t>
            </a:r>
          </a:p>
          <a:p>
            <a:pPr lvl="0" algn="ctr">
              <a:spcBef>
                <a:spcPct val="20000"/>
              </a:spcBef>
              <a:buFontTx/>
              <a:buChar char="-"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п. 2 Перечня мер, направленных на обеспечение выполнения обязанностей, предусмотренных Федеральным законом "О персональных данных" и принятыми в соответствии с ним нормативными правовыми актами, операторами, являющимися государственными или муниципальными органами, утвержденного постановлением Правительства Российской Федерации от 21 марта 2012 г. № 211 </a:t>
            </a:r>
            <a:r>
              <a:rPr lang="ru-RU" sz="1600" b="1" dirty="0" smtClean="0">
                <a:solidFill>
                  <a:srgbClr val="0070C0"/>
                </a:solidFill>
              </a:rPr>
              <a:t>- Непринятие государственным или муниципальным органом мер по опубликованию на официальном сайте органа документов, определяющих политику в отношении обработки персональных данных в установленный срок (6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561975" y="1071776"/>
            <a:ext cx="8229600" cy="593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Нарушения, выявленные в 2019 году со стороны ОПД по результатам СН-ПД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31EA3B0-F510-430B-B3AF-EA5FDAE24234}"/>
              </a:ext>
            </a:extLst>
          </p:cNvPr>
          <p:cNvSpPr txBox="1"/>
          <p:nvPr/>
        </p:nvSpPr>
        <p:spPr>
          <a:xfrm>
            <a:off x="700112" y="3121223"/>
            <a:ext cx="10787038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0"/>
            <a:r>
              <a:rPr lang="ru-RU" sz="4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Управление </a:t>
            </a:r>
            <a:r>
              <a:rPr lang="ru-RU" sz="4000" b="1" dirty="0" err="1" smtClean="0">
                <a:solidFill>
                  <a:srgbClr val="004998"/>
                </a:solidFill>
                <a:latin typeface="Arial Narrow" panose="020B0606020202030204" pitchFamily="34" charset="0"/>
              </a:rPr>
              <a:t>Роскомнадзора</a:t>
            </a:r>
            <a:r>
              <a:rPr lang="ru-RU" sz="4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 по Алтайскому краю и Республике </a:t>
            </a:r>
            <a:r>
              <a:rPr lang="ru-RU" sz="4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Алтай</a:t>
            </a:r>
          </a:p>
          <a:p>
            <a:pPr algn="ctr" defTabSz="0"/>
            <a:endParaRPr lang="ru-RU" sz="4000" b="1" dirty="0" smtClean="0">
              <a:solidFill>
                <a:srgbClr val="004998"/>
              </a:solidFill>
              <a:latin typeface="Arial Narrow" panose="020B0606020202030204" pitchFamily="34" charset="0"/>
            </a:endParaRPr>
          </a:p>
          <a:p>
            <a:pPr algn="ctr" defTabSz="0"/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656043, Алтайский край, г. Барнаул, ул. Интернациональная, д. 7</a:t>
            </a:r>
          </a:p>
          <a:p>
            <a:pPr algn="ctr" defTabSz="0"/>
            <a:r>
              <a:rPr lang="ru-RU" sz="2000" b="1" dirty="0" smtClean="0">
                <a:solidFill>
                  <a:srgbClr val="004998"/>
                </a:solidFill>
                <a:latin typeface="Arial Narrow" panose="020B0606020202030204" pitchFamily="34" charset="0"/>
              </a:rPr>
              <a:t>Телефоны отдела по защите прав субъектов персональных данных 8(3852)-556631, -556632. </a:t>
            </a:r>
            <a:endParaRPr lang="ru-RU" sz="2000" dirty="0">
              <a:solidFill>
                <a:srgbClr val="04528A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723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D2F4767D33234498396416622B28AEB" ma:contentTypeVersion="0" ma:contentTypeDescription="Создание документа." ma:contentTypeScope="" ma:versionID="0609dc51147d1870abcea243096243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4E39D1-5629-4600-8730-BA54A5B1D8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C0DFD5-BEEE-4BB0-89E6-1023E31DEA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229037-F404-419D-8622-F4F9641B32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1119</Words>
  <Application>Microsoft Office PowerPoint</Application>
  <PresentationFormat>Произвольный</PresentationFormat>
  <Paragraphs>77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Костиков Павел</dc:creator>
  <cp:lastModifiedBy>ZHDANOV</cp:lastModifiedBy>
  <cp:revision>184</cp:revision>
  <cp:lastPrinted>2019-12-13T09:26:00Z</cp:lastPrinted>
  <dcterms:created xsi:type="dcterms:W3CDTF">2017-03-30T09:39:38Z</dcterms:created>
  <dcterms:modified xsi:type="dcterms:W3CDTF">2020-06-09T04:47:54Z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0x0101009D2F4767D33234498396416622B28AEB</vt:lpwstr>
  </property>
</Properties>
</file>