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2"/>
  </p:notesMasterIdLst>
  <p:sldIdLst>
    <p:sldId id="294" r:id="rId2"/>
    <p:sldId id="375" r:id="rId3"/>
    <p:sldId id="350" r:id="rId4"/>
    <p:sldId id="352" r:id="rId5"/>
    <p:sldId id="364" r:id="rId6"/>
    <p:sldId id="358" r:id="rId7"/>
    <p:sldId id="374" r:id="rId8"/>
    <p:sldId id="362" r:id="rId9"/>
    <p:sldId id="360" r:id="rId10"/>
    <p:sldId id="315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17" userDrawn="1">
          <p15:clr>
            <a:srgbClr val="A4A3A4"/>
          </p15:clr>
        </p15:guide>
        <p15:guide id="2" orient="horz" pos="2999">
          <p15:clr>
            <a:srgbClr val="A4A3A4"/>
          </p15:clr>
        </p15:guide>
        <p15:guide id="3" orient="horz" pos="123" userDrawn="1">
          <p15:clr>
            <a:srgbClr val="A4A3A4"/>
          </p15:clr>
        </p15:guide>
        <p15:guide id="4" pos="189">
          <p15:clr>
            <a:srgbClr val="A4A3A4"/>
          </p15:clr>
        </p15:guide>
        <p15:guide id="5" pos="2880">
          <p15:clr>
            <a:srgbClr val="A4A3A4"/>
          </p15:clr>
        </p15:guide>
        <p15:guide id="6" pos="5576">
          <p15:clr>
            <a:srgbClr val="A4A3A4"/>
          </p15:clr>
        </p15:guide>
        <p15:guide id="7" orient="horz" pos="4156">
          <p15:clr>
            <a:srgbClr val="A4A3A4"/>
          </p15:clr>
        </p15:guide>
        <p15:guide id="8" orient="horz" pos="3999">
          <p15:clr>
            <a:srgbClr val="A4A3A4"/>
          </p15:clr>
        </p15:guide>
        <p15:guide id="9" orient="horz" pos="1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4A97"/>
    <a:srgbClr val="2E6CB8"/>
    <a:srgbClr val="23E5F9"/>
    <a:srgbClr val="00A7E2"/>
    <a:srgbClr val="00AEEF"/>
    <a:srgbClr val="17375E"/>
    <a:srgbClr val="FF6600"/>
    <a:srgbClr val="4F81B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55" autoAdjust="0"/>
    <p:restoredTop sz="89049" autoAdjust="0"/>
  </p:normalViewPr>
  <p:slideViewPr>
    <p:cSldViewPr snapToGrid="0" showGuides="1">
      <p:cViewPr>
        <p:scale>
          <a:sx n="100" d="100"/>
          <a:sy n="100" d="100"/>
        </p:scale>
        <p:origin x="-1944" y="-186"/>
      </p:cViewPr>
      <p:guideLst>
        <p:guide orient="horz" pos="3117"/>
        <p:guide orient="horz" pos="2999"/>
        <p:guide orient="horz" pos="123"/>
        <p:guide orient="horz" pos="4156"/>
        <p:guide orient="horz" pos="3999"/>
        <p:guide orient="horz" pos="164"/>
        <p:guide pos="189"/>
        <p:guide pos="2880"/>
        <p:guide pos="5576"/>
      </p:guideLst>
    </p:cSldViewPr>
  </p:slideViewPr>
  <p:outlineViewPr>
    <p:cViewPr>
      <p:scale>
        <a:sx n="33" d="100"/>
        <a:sy n="33" d="100"/>
      </p:scale>
      <p:origin x="0" y="819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24198-9D49-F348-9839-46EA45A8A706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B3E05-2077-F345-AD80-2A73D550EA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17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3E05-2077-F345-AD80-2A73D550EA8A}" type="slidenum">
              <a:rPr lang="ru-RU" smtClean="0"/>
              <a:pPr/>
              <a:t>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1972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3E05-2077-F345-AD80-2A73D550EA8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3E05-2077-F345-AD80-2A73D550EA8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909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6495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374"/>
            <a:ext cx="2057400" cy="43878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374"/>
            <a:ext cx="6019800" cy="43878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566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281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36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70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902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956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01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43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810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0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708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ChangeArrowheads="1"/>
          </p:cNvSpPr>
          <p:nvPr/>
        </p:nvSpPr>
        <p:spPr bwMode="auto">
          <a:xfrm>
            <a:off x="2646363" y="300038"/>
            <a:ext cx="41211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 algn="ctr" eaLnBrk="1" hangingPunct="1"/>
            <a:r>
              <a:rPr lang="ru-RU" altLang="ru-RU" sz="1200" b="1" dirty="0">
                <a:latin typeface="Times New Roman" pitchFamily="18" charset="0"/>
                <a:cs typeface="Times New Roman" pitchFamily="18" charset="0"/>
              </a:rPr>
              <a:t>УПРАВЛЕНИЕ ФЕДЕРАЛЬНОЙ СЛУЖБЫ ПО НАДЗОРУ В СФЕРЕ СВЯЗИ,</a:t>
            </a: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  <a:p>
            <a:pPr marL="12700" algn="ctr" eaLnBrk="1" hangingPunct="1"/>
            <a:r>
              <a:rPr lang="ru-RU" altLang="ru-RU" sz="1200" b="1" dirty="0">
                <a:latin typeface="Times New Roman" pitchFamily="18" charset="0"/>
                <a:cs typeface="Times New Roman" pitchFamily="18" charset="0"/>
              </a:rPr>
              <a:t>ИНФОРМАЦИОННЫХ ТЕХНОЛОГИЙ И  МАССОВЫХ КОММУНИКАЦИЙ ПО </a:t>
            </a:r>
            <a:r>
              <a:rPr lang="ru-RU" altLang="ru-RU" sz="1200" b="1" dirty="0" smtClean="0">
                <a:latin typeface="Times New Roman" pitchFamily="18" charset="0"/>
                <a:cs typeface="Times New Roman" pitchFamily="18" charset="0"/>
              </a:rPr>
              <a:t>АЛТАЙСКОМУ КРАЮ И РЕСПУБЛИКЕ АЛТАЙ</a:t>
            </a: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4"/>
          <p:cNvSpPr txBox="1">
            <a:spLocks noChangeArrowheads="1"/>
          </p:cNvSpPr>
          <p:nvPr/>
        </p:nvSpPr>
        <p:spPr bwMode="auto">
          <a:xfrm>
            <a:off x="1889125" y="3440113"/>
            <a:ext cx="54848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 indent="-6350" algn="ctr" eaLnBrk="1" hangingPunct="1"/>
            <a:r>
              <a:rPr lang="ru-RU" altLang="ru-RU" sz="2400" dirty="0">
                <a:solidFill>
                  <a:srgbClr val="004A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ПОРЯДКУ ВВОДА СЕТЕЙ ЭЛЕКТРОСВЯЗИ В ЭКСПЛУАТАЦИЮ (ПРИКАЗ № 258)</a:t>
            </a:r>
          </a:p>
        </p:txBody>
      </p:sp>
      <p:sp>
        <p:nvSpPr>
          <p:cNvPr id="8" name="object 3"/>
          <p:cNvSpPr txBox="1">
            <a:spLocks noChangeArrowheads="1"/>
          </p:cNvSpPr>
          <p:nvPr/>
        </p:nvSpPr>
        <p:spPr bwMode="auto">
          <a:xfrm>
            <a:off x="4613275" y="5468938"/>
            <a:ext cx="36449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2700" eaLnBrk="1" hangingPunct="1"/>
            <a:r>
              <a:rPr lang="ru-RU" altLang="ru-RU" sz="1600" b="1" dirty="0" err="1" smtClean="0"/>
              <a:t>Домаров</a:t>
            </a:r>
            <a:r>
              <a:rPr lang="ru-RU" altLang="ru-RU" sz="1600" b="1" dirty="0" smtClean="0"/>
              <a:t> Юрий Викторович Заместитель руководителя – начальник отдела </a:t>
            </a:r>
            <a:endParaRPr lang="ru-RU" alt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51347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041"/>
            <a:ext cx="8229600" cy="1854199"/>
          </a:xfrm>
        </p:spPr>
        <p:txBody>
          <a:bodyPr>
            <a:normAutofit/>
          </a:bodyPr>
          <a:lstStyle/>
          <a:p>
            <a:pPr indent="355600" algn="just"/>
            <a:endParaRPr lang="ru-RU" sz="5500" dirty="0" smtClean="0">
              <a:solidFill>
                <a:srgbClr val="004A9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55600" algn="just"/>
            <a:endParaRPr lang="ru-RU" sz="5500" dirty="0" smtClean="0">
              <a:solidFill>
                <a:srgbClr val="004A9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55600" algn="just">
              <a:buNone/>
            </a:pPr>
            <a:endParaRPr lang="ru-RU" sz="3100" dirty="0" smtClean="0">
              <a:solidFill>
                <a:srgbClr val="004A97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rgbClr val="004A97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743074" y="1927848"/>
            <a:ext cx="6136199" cy="1143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Спасибо за внимание!</a:t>
            </a:r>
            <a:endParaRPr kumimoji="0" lang="ru-RU" sz="44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C:\Users\ползователь\Documents\image46310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257550"/>
            <a:ext cx="406400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6522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12" name="object 2"/>
          <p:cNvSpPr txBox="1">
            <a:spLocks noChangeArrowheads="1"/>
          </p:cNvSpPr>
          <p:nvPr/>
        </p:nvSpPr>
        <p:spPr bwMode="auto">
          <a:xfrm>
            <a:off x="914399" y="1924049"/>
            <a:ext cx="7648575" cy="2662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2700" eaLnBrk="1" hangingPunct="1">
              <a:lnSpc>
                <a:spcPts val="2875"/>
              </a:lnSpc>
            </a:pPr>
            <a:r>
              <a:rPr lang="ru-RU" alt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Требования к порядку ввода сетей электросвязи в эксплуатацию</a:t>
            </a:r>
            <a:endParaRPr lang="ru-RU" altLang="ru-RU" sz="2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12700" eaLnBrk="1" hangingPunct="1">
              <a:lnSpc>
                <a:spcPts val="2875"/>
              </a:lnSpc>
            </a:pPr>
            <a:r>
              <a:rPr lang="ru-RU" altLang="ru-RU" sz="2800" dirty="0">
                <a:solidFill>
                  <a:srgbClr val="004A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приказ </a:t>
            </a:r>
            <a:r>
              <a:rPr lang="ru-RU" altLang="ru-RU" sz="2800" dirty="0" err="1">
                <a:solidFill>
                  <a:srgbClr val="004A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Минкомсвязи</a:t>
            </a:r>
            <a:r>
              <a:rPr lang="ru-RU" altLang="ru-RU" sz="2800" dirty="0">
                <a:solidFill>
                  <a:srgbClr val="004A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России от 26.08.2014 № 258 Вступил в силу с 1 января 2015 года</a:t>
            </a:r>
          </a:p>
          <a:p>
            <a:pPr marL="12700" eaLnBrk="1" hangingPunct="1">
              <a:lnSpc>
                <a:spcPts val="750"/>
              </a:lnSpc>
              <a:spcBef>
                <a:spcPts val="50"/>
              </a:spcBef>
            </a:pPr>
            <a:endParaRPr lang="ru-RU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12700" eaLnBrk="1" hangingPunct="1">
              <a:lnSpc>
                <a:spcPts val="1000"/>
              </a:lnSpc>
            </a:pPr>
            <a:endParaRPr lang="ru-RU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12700" eaLnBrk="1" hangingPunct="1">
              <a:lnSpc>
                <a:spcPts val="1000"/>
              </a:lnSpc>
            </a:pPr>
            <a:endParaRPr lang="ru-RU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12700" eaLnBrk="1" hangingPunct="1"/>
            <a:r>
              <a:rPr lang="ru-RU" alt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Правила ввода в эксплуатацию сооружений связи</a:t>
            </a:r>
            <a:endParaRPr lang="ru-RU" altLang="ru-RU" sz="2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12700" eaLnBrk="1" hangingPunct="1">
              <a:lnSpc>
                <a:spcPts val="2875"/>
              </a:lnSpc>
            </a:pPr>
            <a:r>
              <a:rPr lang="ru-RU" altLang="ru-RU" sz="2800" dirty="0">
                <a:solidFill>
                  <a:srgbClr val="004A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приказ Минсвязи России от 09.09.2002 № 113</a:t>
            </a:r>
          </a:p>
        </p:txBody>
      </p:sp>
      <p:sp>
        <p:nvSpPr>
          <p:cNvPr id="14" name="object 5"/>
          <p:cNvSpPr>
            <a:spLocks/>
          </p:cNvSpPr>
          <p:nvPr/>
        </p:nvSpPr>
        <p:spPr bwMode="auto">
          <a:xfrm>
            <a:off x="392113" y="3870325"/>
            <a:ext cx="384175" cy="334963"/>
          </a:xfrm>
          <a:custGeom>
            <a:avLst/>
            <a:gdLst>
              <a:gd name="T0" fmla="*/ 68995 w 384200"/>
              <a:gd name="T1" fmla="*/ 0 h 335025"/>
              <a:gd name="T2" fmla="*/ 0 w 384200"/>
              <a:gd name="T3" fmla="*/ 87995 h 335025"/>
              <a:gd name="T4" fmla="*/ 101453 w 384200"/>
              <a:gd name="T5" fmla="*/ 167482 h 335025"/>
              <a:gd name="T6" fmla="*/ 0 w 384200"/>
              <a:gd name="T7" fmla="*/ 246969 h 335025"/>
              <a:gd name="T8" fmla="*/ 68995 w 384200"/>
              <a:gd name="T9" fmla="*/ 334964 h 335025"/>
              <a:gd name="T10" fmla="*/ 192088 w 384200"/>
              <a:gd name="T11" fmla="*/ 238462 h 335025"/>
              <a:gd name="T12" fmla="*/ 373317 w 384200"/>
              <a:gd name="T13" fmla="*/ 238462 h 335025"/>
              <a:gd name="T14" fmla="*/ 282722 w 384200"/>
              <a:gd name="T15" fmla="*/ 167482 h 335025"/>
              <a:gd name="T16" fmla="*/ 373317 w 384200"/>
              <a:gd name="T17" fmla="*/ 96502 h 335025"/>
              <a:gd name="T18" fmla="*/ 192088 w 384200"/>
              <a:gd name="T19" fmla="*/ 96502 h 335025"/>
              <a:gd name="T20" fmla="*/ 68995 w 384200"/>
              <a:gd name="T21" fmla="*/ 0 h 335025"/>
              <a:gd name="T22" fmla="*/ 373317 w 384200"/>
              <a:gd name="T23" fmla="*/ 238462 h 335025"/>
              <a:gd name="T24" fmla="*/ 192088 w 384200"/>
              <a:gd name="T25" fmla="*/ 238462 h 335025"/>
              <a:gd name="T26" fmla="*/ 315180 w 384200"/>
              <a:gd name="T27" fmla="*/ 334964 h 335025"/>
              <a:gd name="T28" fmla="*/ 384175 w 384200"/>
              <a:gd name="T29" fmla="*/ 246969 h 335025"/>
              <a:gd name="T30" fmla="*/ 373317 w 384200"/>
              <a:gd name="T31" fmla="*/ 238462 h 335025"/>
              <a:gd name="T32" fmla="*/ 315180 w 384200"/>
              <a:gd name="T33" fmla="*/ 0 h 335025"/>
              <a:gd name="T34" fmla="*/ 192088 w 384200"/>
              <a:gd name="T35" fmla="*/ 96502 h 335025"/>
              <a:gd name="T36" fmla="*/ 373317 w 384200"/>
              <a:gd name="T37" fmla="*/ 96502 h 335025"/>
              <a:gd name="T38" fmla="*/ 384175 w 384200"/>
              <a:gd name="T39" fmla="*/ 87995 h 335025"/>
              <a:gd name="T40" fmla="*/ 315180 w 384200"/>
              <a:gd name="T41" fmla="*/ 0 h 3350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84200" h="335025">
                <a:moveTo>
                  <a:pt x="68999" y="0"/>
                </a:moveTo>
                <a:lnTo>
                  <a:pt x="0" y="88011"/>
                </a:lnTo>
                <a:lnTo>
                  <a:pt x="101460" y="167513"/>
                </a:lnTo>
                <a:lnTo>
                  <a:pt x="0" y="247015"/>
                </a:lnTo>
                <a:lnTo>
                  <a:pt x="68999" y="335026"/>
                </a:lnTo>
                <a:lnTo>
                  <a:pt x="192100" y="238506"/>
                </a:lnTo>
                <a:lnTo>
                  <a:pt x="373341" y="238506"/>
                </a:lnTo>
                <a:lnTo>
                  <a:pt x="282740" y="167513"/>
                </a:lnTo>
                <a:lnTo>
                  <a:pt x="373341" y="96520"/>
                </a:lnTo>
                <a:lnTo>
                  <a:pt x="192100" y="96520"/>
                </a:lnTo>
                <a:lnTo>
                  <a:pt x="68999" y="0"/>
                </a:lnTo>
                <a:close/>
              </a:path>
              <a:path w="384200" h="335025">
                <a:moveTo>
                  <a:pt x="373341" y="238506"/>
                </a:moveTo>
                <a:lnTo>
                  <a:pt x="192100" y="238506"/>
                </a:lnTo>
                <a:lnTo>
                  <a:pt x="315201" y="335026"/>
                </a:lnTo>
                <a:lnTo>
                  <a:pt x="384200" y="247015"/>
                </a:lnTo>
                <a:lnTo>
                  <a:pt x="373341" y="238506"/>
                </a:lnTo>
                <a:close/>
              </a:path>
              <a:path w="384200" h="335025">
                <a:moveTo>
                  <a:pt x="315201" y="0"/>
                </a:moveTo>
                <a:lnTo>
                  <a:pt x="192100" y="96520"/>
                </a:lnTo>
                <a:lnTo>
                  <a:pt x="373341" y="96520"/>
                </a:lnTo>
                <a:lnTo>
                  <a:pt x="384200" y="88011"/>
                </a:lnTo>
                <a:lnTo>
                  <a:pt x="315201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ru-RU"/>
          </a:p>
        </p:txBody>
      </p:sp>
      <p:sp>
        <p:nvSpPr>
          <p:cNvPr id="16" name="object 3"/>
          <p:cNvSpPr>
            <a:spLocks/>
          </p:cNvSpPr>
          <p:nvPr/>
        </p:nvSpPr>
        <p:spPr bwMode="auto">
          <a:xfrm>
            <a:off x="419100" y="1905000"/>
            <a:ext cx="292100" cy="292100"/>
          </a:xfrm>
          <a:custGeom>
            <a:avLst/>
            <a:gdLst>
              <a:gd name="T0" fmla="*/ 135660 w 292595"/>
              <a:gd name="T1" fmla="*/ 0 h 292607"/>
              <a:gd name="T2" fmla="*/ 0 w 292595"/>
              <a:gd name="T3" fmla="*/ 135654 h 292607"/>
              <a:gd name="T4" fmla="*/ 156440 w 292595"/>
              <a:gd name="T5" fmla="*/ 292100 h 292607"/>
              <a:gd name="T6" fmla="*/ 292100 w 292595"/>
              <a:gd name="T7" fmla="*/ 156445 h 292607"/>
              <a:gd name="T8" fmla="*/ 135660 w 292595"/>
              <a:gd name="T9" fmla="*/ 0 h 2926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2595" h="292607">
                <a:moveTo>
                  <a:pt x="135890" y="0"/>
                </a:moveTo>
                <a:lnTo>
                  <a:pt x="0" y="135889"/>
                </a:lnTo>
                <a:lnTo>
                  <a:pt x="156705" y="292607"/>
                </a:lnTo>
                <a:lnTo>
                  <a:pt x="292595" y="156717"/>
                </a:lnTo>
                <a:lnTo>
                  <a:pt x="135890" y="0"/>
                </a:lnTo>
                <a:close/>
              </a:path>
            </a:pathLst>
          </a:custGeom>
          <a:solidFill>
            <a:srgbClr val="00AF50"/>
          </a:solidFill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object 2"/>
          <p:cNvSpPr>
            <a:spLocks noGrp="1"/>
          </p:cNvSpPr>
          <p:nvPr>
            <p:ph type="title"/>
          </p:nvPr>
        </p:nvSpPr>
        <p:spPr/>
        <p:txBody>
          <a:bodyPr tIns="287528"/>
          <a:lstStyle/>
          <a:p>
            <a:pPr marL="12700" eaLnBrk="1" hangingPunct="1">
              <a:lnSpc>
                <a:spcPts val="3313"/>
              </a:lnSpc>
            </a:pPr>
            <a:r>
              <a:rPr lang="ru-RU" alt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Narrow" pitchFamily="34" charset="0"/>
                <a:cs typeface="Arial Narrow" pitchFamily="34" charset="0"/>
              </a:rPr>
              <a:t>Федеральный закон от 07.07.2003 № 126-ФЗ «О связи»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14349" y="1258588"/>
            <a:ext cx="8277225" cy="4701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"/>
            <a:r>
              <a:rPr lang="ru-RU" altLang="ru-RU" sz="2400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Статья  12</a:t>
            </a:r>
            <a:endParaRPr lang="ru-RU" altLang="ru-RU" sz="24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22225"/>
            <a:r>
              <a:rPr lang="ru-RU" altLang="ru-RU" sz="2400" dirty="0" smtClean="0">
                <a:solidFill>
                  <a:srgbClr val="004A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Для сетей электросвязи, составляющих единую сеть электросвязи Российской Федерации, федеральный орган исполнительной власти в области связи…..устанавливает требования к их проектированию, построению, эксплуатации, ...</a:t>
            </a: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  порядку ввода сетей связи в эксплуатацию</a:t>
            </a:r>
            <a:r>
              <a:rPr lang="ru-RU" altLang="ru-RU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22225">
              <a:lnSpc>
                <a:spcPts val="1000"/>
              </a:lnSpc>
            </a:pPr>
            <a:endParaRPr lang="ru-RU" alt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22225">
              <a:lnSpc>
                <a:spcPts val="1000"/>
              </a:lnSpc>
            </a:pPr>
            <a:endParaRPr lang="ru-RU" alt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22225">
              <a:lnSpc>
                <a:spcPts val="1200"/>
              </a:lnSpc>
              <a:spcBef>
                <a:spcPts val="25"/>
              </a:spcBef>
            </a:pPr>
            <a:endParaRPr lang="ru-RU" alt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22225"/>
            <a:r>
              <a:rPr lang="ru-RU" altLang="ru-RU" sz="2400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Статья  46</a:t>
            </a:r>
            <a:endParaRPr lang="ru-RU" altLang="ru-RU" sz="24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22225"/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Оператор связи обязан</a:t>
            </a:r>
            <a:r>
              <a:rPr lang="ru-RU" altLang="ru-RU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</a:t>
            </a:r>
          </a:p>
          <a:p>
            <a:pPr marL="22225">
              <a:lnSpc>
                <a:spcPts val="2400"/>
              </a:lnSpc>
              <a:spcBef>
                <a:spcPts val="75"/>
              </a:spcBef>
            </a:pPr>
            <a:r>
              <a:rPr lang="ru-RU" altLang="ru-RU" sz="2400" dirty="0" smtClean="0">
                <a:solidFill>
                  <a:srgbClr val="004A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руководствоваться при проектировании, построении, реконструкции, </a:t>
            </a: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вводе в эксплуатацию </a:t>
            </a:r>
            <a:r>
              <a:rPr lang="ru-RU" altLang="ru-RU" sz="2400" dirty="0" smtClean="0">
                <a:solidFill>
                  <a:srgbClr val="004A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и эксплуатации </a:t>
            </a: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сетей связи </a:t>
            </a:r>
            <a:r>
              <a:rPr lang="ru-RU" altLang="ru-RU" sz="2400" dirty="0" smtClean="0">
                <a:solidFill>
                  <a:srgbClr val="004A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нормативными правовыми актами федерального органа исполнительной власти в области связи….</a:t>
            </a:r>
            <a:endParaRPr lang="ru-RU" altLang="ru-RU" sz="2400" dirty="0">
              <a:solidFill>
                <a:srgbClr val="004A9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3246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44536"/>
          </a:xfrm>
        </p:spPr>
        <p:txBody>
          <a:bodyPr>
            <a:normAutofit/>
          </a:bodyPr>
          <a:lstStyle/>
          <a:p>
            <a:r>
              <a:rPr lang="ru-RU" altLang="ru-RU" sz="32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Приказ № 258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5" name="object 3"/>
          <p:cNvSpPr txBox="1">
            <a:spLocks noChangeArrowheads="1"/>
          </p:cNvSpPr>
          <p:nvPr/>
        </p:nvSpPr>
        <p:spPr bwMode="auto">
          <a:xfrm>
            <a:off x="574675" y="1143000"/>
            <a:ext cx="842645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55600" indent="-342900" eaLnBrk="1" hangingPunct="1">
              <a:buClr>
                <a:srgbClr val="00ADEE"/>
              </a:buClr>
              <a:buFont typeface="Wingdings" pitchFamily="2" charset="2"/>
              <a:buChar char=""/>
              <a:tabLst>
                <a:tab pos="354013" algn="l"/>
              </a:tabLst>
            </a:pPr>
            <a:r>
              <a:rPr lang="ru-RU" altLang="ru-RU" sz="2400" dirty="0">
                <a:solidFill>
                  <a:srgbClr val="004A97"/>
                </a:solidFill>
                <a:latin typeface="Arial Narrow" pitchFamily="34" charset="0"/>
              </a:rPr>
              <a:t>Требования распространяются на сети электросвязи, входящие в сеть связи общего пользования, и не распространяются на ввод в эксплуатацию физических цепей и сооружений связи, включая линейно-кабельные сооружения связи</a:t>
            </a:r>
          </a:p>
          <a:p>
            <a:pPr marL="355600" indent="-342900" eaLnBrk="1" hangingPunct="1">
              <a:lnSpc>
                <a:spcPts val="1000"/>
              </a:lnSpc>
              <a:buClr>
                <a:srgbClr val="00ADEE"/>
              </a:buClr>
              <a:buFont typeface="Wingdings" pitchFamily="2" charset="2"/>
              <a:buChar char=""/>
              <a:tabLst>
                <a:tab pos="354013" algn="l"/>
              </a:tabLst>
            </a:pPr>
            <a:endParaRPr lang="ru-RU" altLang="ru-RU" sz="2400" dirty="0">
              <a:solidFill>
                <a:srgbClr val="004A97"/>
              </a:solidFill>
              <a:latin typeface="Calibri" pitchFamily="34" charset="0"/>
            </a:endParaRPr>
          </a:p>
          <a:p>
            <a:pPr marL="355600" indent="-342900" eaLnBrk="1" hangingPunct="1">
              <a:lnSpc>
                <a:spcPts val="1400"/>
              </a:lnSpc>
              <a:buClr>
                <a:srgbClr val="00ADEE"/>
              </a:buClr>
              <a:buFont typeface="Wingdings" pitchFamily="2" charset="2"/>
              <a:buChar char=""/>
              <a:tabLst>
                <a:tab pos="354013" algn="l"/>
              </a:tabLst>
            </a:pPr>
            <a:endParaRPr lang="ru-RU" altLang="ru-RU" sz="2400" dirty="0">
              <a:solidFill>
                <a:srgbClr val="004A97"/>
              </a:solidFill>
              <a:latin typeface="Calibri" pitchFamily="34" charset="0"/>
            </a:endParaRPr>
          </a:p>
          <a:p>
            <a:pPr marL="355600" indent="-342900" eaLnBrk="1" hangingPunct="1">
              <a:buClr>
                <a:srgbClr val="00ADEE"/>
              </a:buClr>
              <a:buFont typeface="Wingdings" pitchFamily="2" charset="2"/>
              <a:buChar char=""/>
              <a:tabLst>
                <a:tab pos="354013" algn="l"/>
              </a:tabLst>
            </a:pPr>
            <a:r>
              <a:rPr lang="ru-RU" altLang="ru-RU" sz="2400" dirty="0">
                <a:solidFill>
                  <a:srgbClr val="004A97"/>
                </a:solidFill>
                <a:latin typeface="Arial Narrow" pitchFamily="34" charset="0"/>
              </a:rPr>
              <a:t>Сеть электросвязи (средства связи и линии связи) вводится в эксплуатацию в целом или отдельными фрагментами.</a:t>
            </a:r>
          </a:p>
          <a:p>
            <a:pPr marL="355600" indent="-342900" eaLnBrk="1" hangingPunct="1">
              <a:tabLst>
                <a:tab pos="354013" algn="l"/>
              </a:tabLst>
            </a:pPr>
            <a:r>
              <a:rPr lang="ru-RU" altLang="ru-RU" sz="2400" dirty="0">
                <a:solidFill>
                  <a:srgbClr val="004A97"/>
                </a:solidFill>
                <a:latin typeface="Arial Narrow" pitchFamily="34" charset="0"/>
              </a:rPr>
              <a:t>Состав вводимой в эксплуатацию сети электросвязи или фрагмента сети</a:t>
            </a:r>
          </a:p>
          <a:p>
            <a:pPr marL="355600" indent="-342900" eaLnBrk="1" hangingPunct="1">
              <a:tabLst>
                <a:tab pos="354013" algn="l"/>
              </a:tabLst>
            </a:pPr>
            <a:r>
              <a:rPr lang="ru-RU" altLang="ru-RU" sz="2400" dirty="0">
                <a:solidFill>
                  <a:srgbClr val="004A97"/>
                </a:solidFill>
                <a:latin typeface="Arial Narrow" pitchFamily="34" charset="0"/>
              </a:rPr>
              <a:t>электросвязи определяется оператором связи</a:t>
            </a:r>
          </a:p>
          <a:p>
            <a:pPr marL="355600" indent="-342900" eaLnBrk="1" hangingPunct="1">
              <a:lnSpc>
                <a:spcPts val="1000"/>
              </a:lnSpc>
              <a:tabLst>
                <a:tab pos="354013" algn="l"/>
              </a:tabLst>
            </a:pPr>
            <a:endParaRPr lang="ru-RU" altLang="ru-RU" sz="2400" dirty="0">
              <a:solidFill>
                <a:srgbClr val="004A97"/>
              </a:solidFill>
              <a:latin typeface="Calibri" pitchFamily="34" charset="0"/>
            </a:endParaRPr>
          </a:p>
          <a:p>
            <a:pPr marL="355600" indent="-342900" eaLnBrk="1" hangingPunct="1">
              <a:lnSpc>
                <a:spcPts val="1400"/>
              </a:lnSpc>
              <a:tabLst>
                <a:tab pos="354013" algn="l"/>
              </a:tabLst>
            </a:pPr>
            <a:endParaRPr lang="ru-RU" altLang="ru-RU" sz="2400" dirty="0">
              <a:solidFill>
                <a:srgbClr val="004A97"/>
              </a:solidFill>
              <a:latin typeface="Calibri" pitchFamily="34" charset="0"/>
            </a:endParaRPr>
          </a:p>
          <a:p>
            <a:pPr marL="355600" indent="-342900" eaLnBrk="1" hangingPunct="1">
              <a:buClr>
                <a:srgbClr val="00ADEE"/>
              </a:buClr>
              <a:buFont typeface="Wingdings" pitchFamily="2" charset="2"/>
              <a:buChar char=""/>
              <a:tabLst>
                <a:tab pos="354013" algn="l"/>
              </a:tabLst>
            </a:pPr>
            <a:r>
              <a:rPr lang="ru-RU" altLang="ru-RU" sz="2400" dirty="0">
                <a:solidFill>
                  <a:srgbClr val="004A97"/>
                </a:solidFill>
                <a:latin typeface="Arial Narrow" pitchFamily="34" charset="0"/>
              </a:rPr>
              <a:t>Участие представителей </a:t>
            </a:r>
            <a:r>
              <a:rPr lang="ru-RU" altLang="ru-RU" sz="2400" dirty="0" err="1">
                <a:solidFill>
                  <a:srgbClr val="004A97"/>
                </a:solidFill>
                <a:latin typeface="Arial Narrow" pitchFamily="34" charset="0"/>
              </a:rPr>
              <a:t>Роскомнадзора</a:t>
            </a:r>
            <a:r>
              <a:rPr lang="ru-RU" altLang="ru-RU" sz="2400" dirty="0">
                <a:solidFill>
                  <a:srgbClr val="004A97"/>
                </a:solidFill>
                <a:latin typeface="Arial Narrow" pitchFamily="34" charset="0"/>
              </a:rPr>
              <a:t> в Приемочной комиссии требуется для 11 </a:t>
            </a:r>
            <a:r>
              <a:rPr lang="ru-RU" altLang="ru-RU" sz="2400" dirty="0" smtClean="0">
                <a:solidFill>
                  <a:srgbClr val="004A97"/>
                </a:solidFill>
                <a:latin typeface="Arial Narrow" pitchFamily="34" charset="0"/>
              </a:rPr>
              <a:t>видов </a:t>
            </a:r>
            <a:r>
              <a:rPr lang="ru-RU" altLang="ru-RU" sz="2400" dirty="0">
                <a:solidFill>
                  <a:srgbClr val="004A97"/>
                </a:solidFill>
                <a:latin typeface="Arial Narrow" pitchFamily="34" charset="0"/>
              </a:rPr>
              <a:t>сетей электросвязи</a:t>
            </a:r>
          </a:p>
        </p:txBody>
      </p:sp>
    </p:spTree>
    <p:extLst>
      <p:ext uri="{BB962C8B-B14F-4D97-AF65-F5344CB8AC3E}">
        <p14:creationId xmlns:p14="http://schemas.microsoft.com/office/powerpoint/2010/main" xmlns="" val="41238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9" name="object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476807"/>
            <a:ext cx="8229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 eaLnBrk="1" hangingPunct="1"/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Сети электросвязи, ввод в эксплуатацию которых осуществляется с участием представителей </a:t>
            </a:r>
            <a:r>
              <a:rPr lang="ru-RU" alt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Роскомнадзора</a:t>
            </a:r>
            <a:endParaRPr lang="ru-RU" altLang="ru-RU" sz="2400" b="1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0" name="object 3"/>
          <p:cNvSpPr txBox="1">
            <a:spLocks noChangeArrowheads="1"/>
          </p:cNvSpPr>
          <p:nvPr/>
        </p:nvSpPr>
        <p:spPr bwMode="auto">
          <a:xfrm>
            <a:off x="381000" y="1619249"/>
            <a:ext cx="8410575" cy="4265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2700" eaLnBrk="1" hangingPunct="1"/>
            <a:r>
              <a:rPr lang="ru-RU" altLang="ru-RU" dirty="0">
                <a:solidFill>
                  <a:srgbClr val="004A97"/>
                </a:solidFill>
                <a:latin typeface="Arial Narrow" pitchFamily="34" charset="0"/>
              </a:rPr>
              <a:t>а) сети (фрагменты сети) междугородной и международной телефонной связи;</a:t>
            </a:r>
          </a:p>
          <a:p>
            <a:pPr marL="12700" eaLnBrk="1" hangingPunct="1">
              <a:lnSpc>
                <a:spcPts val="900"/>
              </a:lnSpc>
              <a:spcBef>
                <a:spcPts val="25"/>
              </a:spcBef>
            </a:pPr>
            <a:endParaRPr lang="ru-RU" altLang="ru-RU" dirty="0">
              <a:solidFill>
                <a:srgbClr val="004A97"/>
              </a:solidFill>
              <a:latin typeface="Calibri" pitchFamily="34" charset="0"/>
            </a:endParaRPr>
          </a:p>
          <a:p>
            <a:pPr marL="12700" eaLnBrk="1" hangingPunct="1">
              <a:lnSpc>
                <a:spcPts val="1000"/>
              </a:lnSpc>
            </a:pPr>
            <a:endParaRPr lang="ru-RU" altLang="ru-RU" dirty="0">
              <a:solidFill>
                <a:srgbClr val="004A97"/>
              </a:solidFill>
              <a:latin typeface="Calibri" pitchFamily="34" charset="0"/>
            </a:endParaRPr>
          </a:p>
          <a:p>
            <a:pPr marL="12700" eaLnBrk="1" hangingPunct="1"/>
            <a:r>
              <a:rPr lang="ru-RU" altLang="ru-RU" dirty="0">
                <a:solidFill>
                  <a:srgbClr val="004A97"/>
                </a:solidFill>
                <a:latin typeface="Arial Narrow" pitchFamily="34" charset="0"/>
              </a:rPr>
              <a:t>б) сети (фрагменты сети) фиксированной </a:t>
            </a:r>
            <a:r>
              <a:rPr lang="ru-RU" altLang="ru-RU" dirty="0" err="1">
                <a:solidFill>
                  <a:srgbClr val="004A97"/>
                </a:solidFill>
                <a:latin typeface="Arial Narrow" pitchFamily="34" charset="0"/>
              </a:rPr>
              <a:t>зоновой</a:t>
            </a:r>
            <a:r>
              <a:rPr lang="ru-RU" altLang="ru-RU" dirty="0">
                <a:solidFill>
                  <a:srgbClr val="004A97"/>
                </a:solidFill>
                <a:latin typeface="Arial Narrow" pitchFamily="34" charset="0"/>
              </a:rPr>
              <a:t> телефонной связи;</a:t>
            </a:r>
          </a:p>
          <a:p>
            <a:pPr marL="12700" eaLnBrk="1" hangingPunct="1">
              <a:lnSpc>
                <a:spcPts val="900"/>
              </a:lnSpc>
              <a:spcBef>
                <a:spcPts val="25"/>
              </a:spcBef>
            </a:pPr>
            <a:endParaRPr lang="ru-RU" altLang="ru-RU" dirty="0">
              <a:solidFill>
                <a:srgbClr val="004A97"/>
              </a:solidFill>
              <a:latin typeface="Calibri" pitchFamily="34" charset="0"/>
            </a:endParaRPr>
          </a:p>
          <a:p>
            <a:pPr marL="12700" eaLnBrk="1" hangingPunct="1">
              <a:lnSpc>
                <a:spcPts val="1000"/>
              </a:lnSpc>
            </a:pPr>
            <a:endParaRPr lang="ru-RU" altLang="ru-RU" dirty="0">
              <a:solidFill>
                <a:srgbClr val="004A97"/>
              </a:solidFill>
              <a:latin typeface="Calibri" pitchFamily="34" charset="0"/>
            </a:endParaRPr>
          </a:p>
          <a:p>
            <a:pPr marL="12700" eaLnBrk="1" hangingPunct="1"/>
            <a:r>
              <a:rPr lang="ru-RU" altLang="ru-RU" dirty="0">
                <a:solidFill>
                  <a:srgbClr val="004A97"/>
                </a:solidFill>
                <a:latin typeface="Arial Narrow" pitchFamily="34" charset="0"/>
              </a:rPr>
              <a:t>в) сети (фрагменты сети) местной телефонной связи проектной емкостью 3 000 номеров и выше;</a:t>
            </a:r>
          </a:p>
          <a:p>
            <a:pPr marL="12700" eaLnBrk="1" hangingPunct="1">
              <a:lnSpc>
                <a:spcPts val="900"/>
              </a:lnSpc>
              <a:spcBef>
                <a:spcPts val="25"/>
              </a:spcBef>
            </a:pPr>
            <a:endParaRPr lang="ru-RU" altLang="ru-RU" dirty="0">
              <a:solidFill>
                <a:srgbClr val="004A97"/>
              </a:solidFill>
              <a:latin typeface="Calibri" pitchFamily="34" charset="0"/>
            </a:endParaRPr>
          </a:p>
          <a:p>
            <a:pPr marL="12700" eaLnBrk="1" hangingPunct="1">
              <a:lnSpc>
                <a:spcPts val="1000"/>
              </a:lnSpc>
            </a:pPr>
            <a:endParaRPr lang="ru-RU" altLang="ru-RU" dirty="0">
              <a:solidFill>
                <a:srgbClr val="004A97"/>
              </a:solidFill>
              <a:latin typeface="Calibri" pitchFamily="34" charset="0"/>
            </a:endParaRPr>
          </a:p>
          <a:p>
            <a:pPr marL="12700" eaLnBrk="1" hangingPunct="1"/>
            <a:r>
              <a:rPr lang="ru-RU" altLang="ru-RU" dirty="0">
                <a:solidFill>
                  <a:srgbClr val="004A97"/>
                </a:solidFill>
                <a:latin typeface="Arial Narrow" pitchFamily="34" charset="0"/>
              </a:rPr>
              <a:t>г) сети (фрагменты сети) подвижной радиосвязи, за исключением базовых станций, ретрансляторов и контроллеров базовых станций сетей подвижной радиосвязи</a:t>
            </a:r>
            <a:r>
              <a:rPr lang="ru-RU" altLang="ru-RU" dirty="0" smtClean="0">
                <a:solidFill>
                  <a:srgbClr val="004A97"/>
                </a:solidFill>
                <a:latin typeface="Arial Narrow" pitchFamily="34" charset="0"/>
              </a:rPr>
              <a:t>;</a:t>
            </a:r>
          </a:p>
          <a:p>
            <a:pPr marL="12700" eaLnBrk="1" hangingPunct="1"/>
            <a:endParaRPr lang="ru-RU" altLang="ru-RU" dirty="0">
              <a:solidFill>
                <a:srgbClr val="004A97"/>
              </a:solidFill>
              <a:latin typeface="Arial Narrow" pitchFamily="34" charset="0"/>
            </a:endParaRPr>
          </a:p>
          <a:p>
            <a:pPr marL="12700" eaLnBrk="1" hangingPunct="1"/>
            <a:r>
              <a:rPr lang="ru-RU" altLang="ru-RU" dirty="0" err="1">
                <a:solidFill>
                  <a:srgbClr val="004A97"/>
                </a:solidFill>
                <a:latin typeface="Arial Narrow" pitchFamily="34" charset="0"/>
              </a:rPr>
              <a:t>д</a:t>
            </a:r>
            <a:r>
              <a:rPr lang="ru-RU" altLang="ru-RU" dirty="0">
                <a:solidFill>
                  <a:srgbClr val="004A97"/>
                </a:solidFill>
                <a:latin typeface="Arial Narrow" pitchFamily="34" charset="0"/>
              </a:rPr>
              <a:t>) сети (фрагменты сети) подвижной радиотелефонной связи, за исключением базовых станций, ретрансляторов, контроллеров базовых станций сетей подвижной радиотелефонной связи и линий привязки этих элементов к транспортной сети подвижной радиотелефонной связи;</a:t>
            </a:r>
          </a:p>
          <a:p>
            <a:pPr marL="12700" eaLnBrk="1" hangingPunct="1">
              <a:lnSpc>
                <a:spcPts val="900"/>
              </a:lnSpc>
              <a:spcBef>
                <a:spcPts val="25"/>
              </a:spcBef>
            </a:pPr>
            <a:endParaRPr lang="ru-RU" altLang="ru-RU" dirty="0">
              <a:solidFill>
                <a:srgbClr val="004A97"/>
              </a:solidFill>
              <a:latin typeface="Calibri" pitchFamily="34" charset="0"/>
            </a:endParaRPr>
          </a:p>
          <a:p>
            <a:pPr marL="12700" eaLnBrk="1" hangingPunct="1">
              <a:lnSpc>
                <a:spcPts val="1000"/>
              </a:lnSpc>
            </a:pPr>
            <a:endParaRPr lang="ru-RU" altLang="ru-RU" dirty="0">
              <a:solidFill>
                <a:srgbClr val="004A97"/>
              </a:solidFill>
              <a:latin typeface="Calibri" pitchFamily="34" charset="0"/>
            </a:endParaRPr>
          </a:p>
          <a:p>
            <a:pPr marL="12700" eaLnBrk="1" hangingPunct="1">
              <a:lnSpc>
                <a:spcPts val="850"/>
              </a:lnSpc>
              <a:spcBef>
                <a:spcPts val="25"/>
              </a:spcBef>
            </a:pPr>
            <a:endParaRPr lang="ru-RU" altLang="ru-RU" dirty="0">
              <a:solidFill>
                <a:srgbClr val="004A97"/>
              </a:solidFill>
              <a:latin typeface="Calibri" pitchFamily="34" charset="0"/>
            </a:endParaRPr>
          </a:p>
          <a:p>
            <a:pPr marL="12700" eaLnBrk="1" hangingPunct="1">
              <a:lnSpc>
                <a:spcPts val="1000"/>
              </a:lnSpc>
            </a:pPr>
            <a:endParaRPr lang="ru-RU" altLang="ru-RU" dirty="0">
              <a:solidFill>
                <a:srgbClr val="004A97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80976" y="512763"/>
            <a:ext cx="8963024" cy="1354137"/>
          </a:xfrm>
        </p:spPr>
        <p:txBody>
          <a:bodyPr wrap="square" anchor="ctr" anchorCtr="0">
            <a:normAutofit/>
          </a:bodyPr>
          <a:lstStyle/>
          <a:p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Сети электросвязи, ввод в эксплуатацию которых </a:t>
            </a: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/>
            </a:r>
            <a:b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</a:b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осуществляется </a:t>
            </a: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с участием представителей </a:t>
            </a:r>
            <a:r>
              <a:rPr lang="ru-RU" alt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Роскомнадзора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object 3"/>
          <p:cNvSpPr txBox="1">
            <a:spLocks noChangeArrowheads="1"/>
          </p:cNvSpPr>
          <p:nvPr/>
        </p:nvSpPr>
        <p:spPr bwMode="auto">
          <a:xfrm>
            <a:off x="352425" y="1981201"/>
            <a:ext cx="8448675" cy="3870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2700" algn="just"/>
            <a:r>
              <a:rPr lang="ru-RU" altLang="ru-RU" dirty="0" smtClean="0">
                <a:solidFill>
                  <a:srgbClr val="004A97"/>
                </a:solidFill>
                <a:latin typeface="Arial Narrow" pitchFamily="34" charset="0"/>
              </a:rPr>
              <a:t>е) сети (фрагменты сети) подвижной спутниковой радиосвязи</a:t>
            </a:r>
            <a:r>
              <a:rPr lang="ru-RU" altLang="ru-RU" dirty="0" smtClean="0">
                <a:solidFill>
                  <a:srgbClr val="004A97"/>
                </a:solidFill>
                <a:latin typeface="Arial Narrow" pitchFamily="34" charset="0"/>
              </a:rPr>
              <a:t>;</a:t>
            </a:r>
          </a:p>
          <a:p>
            <a:pPr marL="12700" algn="just"/>
            <a:endParaRPr lang="ru-RU" altLang="ru-RU" dirty="0" smtClean="0">
              <a:solidFill>
                <a:srgbClr val="004A97"/>
              </a:solidFill>
              <a:latin typeface="Arial Narrow" pitchFamily="34" charset="0"/>
            </a:endParaRPr>
          </a:p>
          <a:p>
            <a:pPr marL="12700" algn="just"/>
            <a:r>
              <a:rPr lang="ru-RU" altLang="ru-RU" dirty="0" smtClean="0">
                <a:solidFill>
                  <a:srgbClr val="004A97"/>
                </a:solidFill>
                <a:latin typeface="Arial Narrow" pitchFamily="34" charset="0"/>
              </a:rPr>
              <a:t>ж</a:t>
            </a:r>
            <a:r>
              <a:rPr lang="ru-RU" altLang="ru-RU" dirty="0" smtClean="0">
                <a:solidFill>
                  <a:srgbClr val="004A97"/>
                </a:solidFill>
                <a:latin typeface="Arial Narrow" pitchFamily="34" charset="0"/>
              </a:rPr>
              <a:t>) сети (фрагменты сети) передачи данных проектной скоростью передачи данных 10 Гбит/с и выше;</a:t>
            </a:r>
          </a:p>
          <a:p>
            <a:pPr marL="12700" algn="just" eaLnBrk="1" hangingPunct="1"/>
            <a:r>
              <a:rPr lang="ru-RU" altLang="ru-RU" sz="2400" dirty="0" err="1" smtClean="0">
                <a:solidFill>
                  <a:srgbClr val="004A97"/>
                </a:solidFill>
                <a:latin typeface="Arial Narrow" pitchFamily="34" charset="0"/>
              </a:rPr>
              <a:t>з</a:t>
            </a:r>
            <a:r>
              <a:rPr lang="ru-RU" altLang="ru-RU" dirty="0">
                <a:solidFill>
                  <a:srgbClr val="004A97"/>
                </a:solidFill>
                <a:latin typeface="Arial Narrow" pitchFamily="34" charset="0"/>
              </a:rPr>
              <a:t>) сети связи (фрагменты сети связи) для распространения программ телевизионного вещания и радиовещания, за исключением распределительных систем кабельного телевизионного вещания проектной емкостью до 2500 абонентских подключений;</a:t>
            </a:r>
          </a:p>
          <a:p>
            <a:pPr marL="12700" eaLnBrk="1" hangingPunct="1">
              <a:lnSpc>
                <a:spcPts val="900"/>
              </a:lnSpc>
              <a:spcBef>
                <a:spcPts val="25"/>
              </a:spcBef>
            </a:pPr>
            <a:endParaRPr lang="ru-RU" altLang="ru-RU" dirty="0">
              <a:solidFill>
                <a:srgbClr val="004A97"/>
              </a:solidFill>
              <a:latin typeface="Calibri" pitchFamily="34" charset="0"/>
            </a:endParaRPr>
          </a:p>
          <a:p>
            <a:pPr marL="12700" eaLnBrk="1" hangingPunct="1">
              <a:lnSpc>
                <a:spcPts val="1000"/>
              </a:lnSpc>
            </a:pPr>
            <a:endParaRPr lang="ru-RU" altLang="ru-RU" dirty="0">
              <a:solidFill>
                <a:srgbClr val="004A97"/>
              </a:solidFill>
              <a:latin typeface="Calibri" pitchFamily="34" charset="0"/>
            </a:endParaRPr>
          </a:p>
          <a:p>
            <a:pPr marL="12700" algn="just" eaLnBrk="1" hangingPunct="1"/>
            <a:r>
              <a:rPr lang="ru-RU" altLang="ru-RU" dirty="0">
                <a:solidFill>
                  <a:srgbClr val="004A97"/>
                </a:solidFill>
                <a:latin typeface="Arial Narrow" pitchFamily="34" charset="0"/>
              </a:rPr>
              <a:t>и) системы распределения программ телевидения (MMDS);</a:t>
            </a:r>
          </a:p>
          <a:p>
            <a:pPr marL="12700" eaLnBrk="1" hangingPunct="1">
              <a:lnSpc>
                <a:spcPts val="900"/>
              </a:lnSpc>
              <a:spcBef>
                <a:spcPts val="25"/>
              </a:spcBef>
            </a:pPr>
            <a:endParaRPr lang="ru-RU" altLang="ru-RU" dirty="0">
              <a:solidFill>
                <a:srgbClr val="004A97"/>
              </a:solidFill>
              <a:latin typeface="Calibri" pitchFamily="34" charset="0"/>
            </a:endParaRPr>
          </a:p>
          <a:p>
            <a:pPr marL="12700" eaLnBrk="1" hangingPunct="1">
              <a:lnSpc>
                <a:spcPts val="1000"/>
              </a:lnSpc>
            </a:pPr>
            <a:endParaRPr lang="ru-RU" altLang="ru-RU" dirty="0">
              <a:solidFill>
                <a:srgbClr val="004A97"/>
              </a:solidFill>
              <a:latin typeface="Calibri" pitchFamily="34" charset="0"/>
            </a:endParaRPr>
          </a:p>
          <a:p>
            <a:pPr marL="12700" algn="just" eaLnBrk="1" hangingPunct="1"/>
            <a:r>
              <a:rPr lang="ru-RU" altLang="ru-RU" dirty="0">
                <a:solidFill>
                  <a:srgbClr val="004A97"/>
                </a:solidFill>
                <a:latin typeface="Arial Narrow" pitchFamily="34" charset="0"/>
              </a:rPr>
              <a:t>к) узлы обслуживания вызовов экстренных оперативных служб;</a:t>
            </a:r>
          </a:p>
          <a:p>
            <a:pPr marL="12700" eaLnBrk="1" hangingPunct="1">
              <a:lnSpc>
                <a:spcPts val="900"/>
              </a:lnSpc>
              <a:spcBef>
                <a:spcPts val="25"/>
              </a:spcBef>
            </a:pPr>
            <a:endParaRPr lang="ru-RU" altLang="ru-RU" dirty="0">
              <a:solidFill>
                <a:srgbClr val="004A97"/>
              </a:solidFill>
              <a:latin typeface="Calibri" pitchFamily="34" charset="0"/>
            </a:endParaRPr>
          </a:p>
          <a:p>
            <a:pPr marL="12700" eaLnBrk="1" hangingPunct="1">
              <a:lnSpc>
                <a:spcPts val="1000"/>
              </a:lnSpc>
            </a:pPr>
            <a:endParaRPr lang="ru-RU" altLang="ru-RU" dirty="0">
              <a:solidFill>
                <a:srgbClr val="004A97"/>
              </a:solidFill>
              <a:latin typeface="Calibri" pitchFamily="34" charset="0"/>
            </a:endParaRPr>
          </a:p>
          <a:p>
            <a:pPr marL="12700" algn="just" eaLnBrk="1" hangingPunct="1"/>
            <a:r>
              <a:rPr lang="ru-RU" altLang="ru-RU" dirty="0">
                <a:solidFill>
                  <a:srgbClr val="004A97"/>
                </a:solidFill>
                <a:latin typeface="Arial Narrow" pitchFamily="34" charset="0"/>
              </a:rPr>
              <a:t>л) телевизионные и радиовещательные передающие станции всех типов мощностью 500 Вт и выше.</a:t>
            </a:r>
          </a:p>
        </p:txBody>
      </p:sp>
    </p:spTree>
    <p:extLst>
      <p:ext uri="{BB962C8B-B14F-4D97-AF65-F5344CB8AC3E}">
        <p14:creationId xmlns:p14="http://schemas.microsoft.com/office/powerpoint/2010/main" xmlns="" val="750144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19150" y="150815"/>
            <a:ext cx="7334250" cy="782636"/>
          </a:xfrm>
        </p:spPr>
        <p:txBody>
          <a:bodyPr/>
          <a:lstStyle/>
          <a:p>
            <a:r>
              <a:rPr lang="ru-RU" altLang="ru-RU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Приказ № 258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3"/>
          <p:cNvSpPr txBox="1">
            <a:spLocks noChangeArrowheads="1"/>
          </p:cNvSpPr>
          <p:nvPr/>
        </p:nvSpPr>
        <p:spPr bwMode="auto">
          <a:xfrm>
            <a:off x="788988" y="800100"/>
            <a:ext cx="7764462" cy="52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2700" eaLnBrk="1" hangingPunct="1"/>
            <a:r>
              <a:rPr lang="ru-RU" altLang="ru-RU" sz="2000" b="1" dirty="0">
                <a:solidFill>
                  <a:srgbClr val="2E6CB8"/>
                </a:solidFill>
                <a:latin typeface="Arial Narrow" pitchFamily="34" charset="0"/>
              </a:rPr>
              <a:t>Документы, рассматриваемые в Приемочной комиссии</a:t>
            </a:r>
            <a:endParaRPr lang="ru-RU" altLang="ru-RU" sz="2000" dirty="0">
              <a:solidFill>
                <a:srgbClr val="2E6CB8"/>
              </a:solidFill>
              <a:latin typeface="Arial Narrow" pitchFamily="34" charset="0"/>
            </a:endParaRPr>
          </a:p>
          <a:p>
            <a:pPr marL="12700" eaLnBrk="1" hangingPunct="1">
              <a:lnSpc>
                <a:spcPts val="1300"/>
              </a:lnSpc>
              <a:spcBef>
                <a:spcPts val="63"/>
              </a:spcBef>
            </a:pPr>
            <a:endParaRPr lang="ru-RU" altLang="ru-RU" sz="2000" dirty="0">
              <a:latin typeface="Calibri" pitchFamily="34" charset="0"/>
            </a:endParaRPr>
          </a:p>
          <a:p>
            <a:pPr marL="12700" eaLnBrk="1" hangingPunct="1"/>
            <a:r>
              <a:rPr lang="ru-RU" altLang="ru-RU" sz="2000" dirty="0">
                <a:solidFill>
                  <a:srgbClr val="004A97"/>
                </a:solidFill>
                <a:latin typeface="Wingdings" pitchFamily="2" charset="2"/>
              </a:rPr>
              <a:t></a:t>
            </a:r>
            <a:r>
              <a:rPr lang="ru-RU" altLang="ru-RU" sz="2000" dirty="0">
                <a:solidFill>
                  <a:srgbClr val="004A97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>
                <a:solidFill>
                  <a:srgbClr val="004A97"/>
                </a:solidFill>
                <a:latin typeface="Arial Narrow" pitchFamily="34" charset="0"/>
              </a:rPr>
              <a:t>Проектная документации</a:t>
            </a:r>
          </a:p>
          <a:p>
            <a:pPr marL="12700" eaLnBrk="1" hangingPunct="1">
              <a:lnSpc>
                <a:spcPts val="1100"/>
              </a:lnSpc>
              <a:spcBef>
                <a:spcPts val="100"/>
              </a:spcBef>
            </a:pPr>
            <a:endParaRPr lang="ru-RU" altLang="ru-RU" sz="2000" dirty="0">
              <a:solidFill>
                <a:srgbClr val="004A97"/>
              </a:solidFill>
              <a:latin typeface="Calibri" pitchFamily="34" charset="0"/>
            </a:endParaRPr>
          </a:p>
          <a:p>
            <a:pPr marL="12700" eaLnBrk="1" hangingPunct="1"/>
            <a:r>
              <a:rPr lang="ru-RU" altLang="ru-RU" sz="2000" dirty="0">
                <a:solidFill>
                  <a:srgbClr val="004A97"/>
                </a:solidFill>
                <a:latin typeface="Wingdings" pitchFamily="2" charset="2"/>
              </a:rPr>
              <a:t></a:t>
            </a:r>
            <a:r>
              <a:rPr lang="ru-RU" altLang="ru-RU" sz="2000" dirty="0">
                <a:solidFill>
                  <a:srgbClr val="004A97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>
                <a:solidFill>
                  <a:srgbClr val="004A97"/>
                </a:solidFill>
                <a:latin typeface="Arial Narrow" pitchFamily="34" charset="0"/>
              </a:rPr>
              <a:t>Копии свидетельств о регистрации радиоэлектронных средств</a:t>
            </a:r>
          </a:p>
          <a:p>
            <a:pPr marL="12700" eaLnBrk="1" hangingPunct="1">
              <a:lnSpc>
                <a:spcPts val="1200"/>
              </a:lnSpc>
            </a:pPr>
            <a:endParaRPr lang="ru-RU" altLang="ru-RU" sz="2000" dirty="0">
              <a:solidFill>
                <a:srgbClr val="004A97"/>
              </a:solidFill>
              <a:latin typeface="Calibri" pitchFamily="34" charset="0"/>
            </a:endParaRPr>
          </a:p>
          <a:p>
            <a:pPr marL="12700" eaLnBrk="1" hangingPunct="1"/>
            <a:r>
              <a:rPr lang="ru-RU" altLang="ru-RU" sz="2000" dirty="0">
                <a:solidFill>
                  <a:srgbClr val="004A97"/>
                </a:solidFill>
                <a:latin typeface="Wingdings" pitchFamily="2" charset="2"/>
              </a:rPr>
              <a:t></a:t>
            </a:r>
            <a:r>
              <a:rPr lang="ru-RU" altLang="ru-RU" sz="2000" dirty="0">
                <a:solidFill>
                  <a:srgbClr val="004A97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>
                <a:solidFill>
                  <a:srgbClr val="004A97"/>
                </a:solidFill>
                <a:latin typeface="Arial Narrow" pitchFamily="34" charset="0"/>
              </a:rPr>
              <a:t>Копии договоров присоединения к другим сетям электросвязи</a:t>
            </a:r>
          </a:p>
          <a:p>
            <a:pPr marL="12700" eaLnBrk="1" hangingPunct="1">
              <a:lnSpc>
                <a:spcPts val="1200"/>
              </a:lnSpc>
            </a:pPr>
            <a:endParaRPr lang="ru-RU" altLang="ru-RU" sz="2000" dirty="0">
              <a:solidFill>
                <a:srgbClr val="004A97"/>
              </a:solidFill>
              <a:latin typeface="Calibri" pitchFamily="34" charset="0"/>
            </a:endParaRPr>
          </a:p>
          <a:p>
            <a:pPr marL="12700" eaLnBrk="1" hangingPunct="1"/>
            <a:r>
              <a:rPr lang="ru-RU" altLang="ru-RU" sz="2000" dirty="0">
                <a:solidFill>
                  <a:srgbClr val="004A97"/>
                </a:solidFill>
                <a:latin typeface="Wingdings" pitchFamily="2" charset="2"/>
              </a:rPr>
              <a:t></a:t>
            </a:r>
            <a:r>
              <a:rPr lang="ru-RU" altLang="ru-RU" sz="2000" dirty="0">
                <a:solidFill>
                  <a:srgbClr val="004A97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>
                <a:solidFill>
                  <a:srgbClr val="004A97"/>
                </a:solidFill>
                <a:latin typeface="Arial Narrow" pitchFamily="34" charset="0"/>
              </a:rPr>
              <a:t>Копии документов, подтверждающие выделение ресурсов нумерации</a:t>
            </a:r>
          </a:p>
          <a:p>
            <a:pPr marL="12700" eaLnBrk="1" hangingPunct="1">
              <a:lnSpc>
                <a:spcPts val="1200"/>
              </a:lnSpc>
            </a:pPr>
            <a:endParaRPr lang="ru-RU" altLang="ru-RU" sz="2000" dirty="0">
              <a:solidFill>
                <a:srgbClr val="004A97"/>
              </a:solidFill>
              <a:latin typeface="Calibri" pitchFamily="34" charset="0"/>
            </a:endParaRPr>
          </a:p>
          <a:p>
            <a:pPr marL="12700" eaLnBrk="1" hangingPunct="1"/>
            <a:r>
              <a:rPr lang="ru-RU" altLang="ru-RU" sz="2000" dirty="0">
                <a:solidFill>
                  <a:srgbClr val="004A97"/>
                </a:solidFill>
                <a:latin typeface="Wingdings" pitchFamily="2" charset="2"/>
              </a:rPr>
              <a:t></a:t>
            </a:r>
            <a:r>
              <a:rPr lang="ru-RU" altLang="ru-RU" sz="2000" dirty="0">
                <a:solidFill>
                  <a:srgbClr val="004A97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>
                <a:solidFill>
                  <a:srgbClr val="004A97"/>
                </a:solidFill>
                <a:latin typeface="Arial Narrow" pitchFamily="34" charset="0"/>
              </a:rPr>
              <a:t>Перечень используемых средств связи с указанием наименования типа и номера сертификата соответствия или декларации о соответствии средств связи</a:t>
            </a:r>
          </a:p>
          <a:p>
            <a:pPr marL="12700" eaLnBrk="1" hangingPunct="1">
              <a:lnSpc>
                <a:spcPts val="1200"/>
              </a:lnSpc>
            </a:pPr>
            <a:endParaRPr lang="ru-RU" altLang="ru-RU" sz="2000" dirty="0">
              <a:solidFill>
                <a:srgbClr val="004A97"/>
              </a:solidFill>
              <a:latin typeface="Calibri" pitchFamily="34" charset="0"/>
            </a:endParaRPr>
          </a:p>
          <a:p>
            <a:pPr marL="12700" eaLnBrk="1" hangingPunct="1"/>
            <a:r>
              <a:rPr lang="ru-RU" altLang="ru-RU" sz="2000" dirty="0">
                <a:solidFill>
                  <a:srgbClr val="004A97"/>
                </a:solidFill>
                <a:latin typeface="Wingdings" pitchFamily="2" charset="2"/>
              </a:rPr>
              <a:t></a:t>
            </a:r>
            <a:r>
              <a:rPr lang="ru-RU" altLang="ru-RU" sz="2000" dirty="0">
                <a:solidFill>
                  <a:srgbClr val="004A97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>
                <a:solidFill>
                  <a:srgbClr val="004A97"/>
                </a:solidFill>
                <a:latin typeface="Arial Narrow" pitchFamily="34" charset="0"/>
              </a:rPr>
              <a:t>Акт ввода в эксплуатацию технических средств для проведения оперативно- розыскных мероприятий</a:t>
            </a:r>
          </a:p>
          <a:p>
            <a:pPr marL="12700" eaLnBrk="1" hangingPunct="1"/>
            <a:r>
              <a:rPr lang="ru-RU" altLang="ru-RU" sz="2000" dirty="0">
                <a:solidFill>
                  <a:srgbClr val="004A97"/>
                </a:solidFill>
                <a:latin typeface="Arial Narrow" pitchFamily="34" charset="0"/>
              </a:rPr>
              <a:t>           План по внедрению в эксплуатацию технических средств для проведения оперативно-розыскных мероприятий (Письменное подтверждение от ФСБ о выполнении этапов плана мероприятий на дату представления его в Комиссию на бумажном носителе в свободной форме)</a:t>
            </a:r>
          </a:p>
        </p:txBody>
      </p:sp>
    </p:spTree>
    <p:extLst>
      <p:ext uri="{BB962C8B-B14F-4D97-AF65-F5344CB8AC3E}">
        <p14:creationId xmlns="" xmlns:p14="http://schemas.microsoft.com/office/powerpoint/2010/main" val="268881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7" name="object 2"/>
          <p:cNvSpPr>
            <a:spLocks noGrp="1"/>
          </p:cNvSpPr>
          <p:nvPr>
            <p:ph type="title"/>
          </p:nvPr>
        </p:nvSpPr>
        <p:spPr>
          <a:xfrm>
            <a:off x="292100" y="381000"/>
            <a:ext cx="8483600" cy="369888"/>
          </a:xfrm>
        </p:spPr>
        <p:txBody>
          <a:bodyPr>
            <a:noAutofit/>
          </a:bodyPr>
          <a:lstStyle/>
          <a:p>
            <a:pPr marL="12700" eaLnBrk="1" hangingPunct="1"/>
            <a:r>
              <a:rPr lang="ru-RU" altLang="ru-RU" sz="32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Основные упрощения Приказа № 258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222465"/>
            <a:ext cx="7962900" cy="4411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400" dirty="0" smtClean="0">
                <a:solidFill>
                  <a:srgbClr val="004A97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Не требуется представлять:</a:t>
            </a:r>
          </a:p>
          <a:p>
            <a:pPr>
              <a:lnSpc>
                <a:spcPts val="600"/>
              </a:lnSpc>
              <a:spcBef>
                <a:spcPct val="0"/>
              </a:spcBef>
            </a:pPr>
            <a:endParaRPr lang="ru-RU" altLang="ru-RU" sz="2000" dirty="0" smtClean="0">
              <a:latin typeface="Arial Narrow" pitchFamily="34" charset="0"/>
              <a:ea typeface="Arial Narrow" pitchFamily="34" charset="0"/>
              <a:cs typeface="Arial Narrow" pitchFamily="34" charset="0"/>
            </a:endParaRPr>
          </a:p>
          <a:p>
            <a:pPr>
              <a:spcBef>
                <a:spcPct val="0"/>
              </a:spcBef>
              <a:buClr>
                <a:srgbClr val="00ADEE"/>
              </a:buClr>
              <a:buFont typeface="Wingdings" pitchFamily="2" charset="2"/>
              <a:buChar char=""/>
            </a:pPr>
            <a:r>
              <a:rPr lang="ru-RU" altLang="ru-RU" sz="2000" dirty="0" smtClean="0">
                <a:solidFill>
                  <a:srgbClr val="004A97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Заключение государственной экспертизы проектной документации</a:t>
            </a:r>
          </a:p>
          <a:p>
            <a:pPr>
              <a:lnSpc>
                <a:spcPts val="550"/>
              </a:lnSpc>
              <a:spcBef>
                <a:spcPts val="50"/>
              </a:spcBef>
              <a:buClr>
                <a:srgbClr val="00ADEE"/>
              </a:buClr>
              <a:buFont typeface="Wingdings" pitchFamily="2" charset="2"/>
              <a:buChar char=""/>
            </a:pPr>
            <a:endParaRPr lang="ru-RU" altLang="ru-RU" sz="2000" dirty="0" smtClean="0">
              <a:solidFill>
                <a:srgbClr val="004A97"/>
              </a:solidFill>
              <a:latin typeface="Arial Narrow" pitchFamily="34" charset="0"/>
              <a:ea typeface="Arial Narrow" pitchFamily="34" charset="0"/>
              <a:cs typeface="Arial Narrow" pitchFamily="34" charset="0"/>
            </a:endParaRPr>
          </a:p>
          <a:p>
            <a:pPr>
              <a:spcBef>
                <a:spcPct val="0"/>
              </a:spcBef>
              <a:buClr>
                <a:srgbClr val="00ADEE"/>
              </a:buClr>
              <a:buFont typeface="Wingdings" pitchFamily="2" charset="2"/>
              <a:buChar char=""/>
            </a:pPr>
            <a:r>
              <a:rPr lang="ru-RU" altLang="ru-RU" sz="2000" dirty="0" smtClean="0">
                <a:solidFill>
                  <a:srgbClr val="004A97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Заверенные копии сертификатов соответствия</a:t>
            </a:r>
          </a:p>
          <a:p>
            <a:pPr>
              <a:lnSpc>
                <a:spcPts val="600"/>
              </a:lnSpc>
              <a:spcBef>
                <a:spcPct val="0"/>
              </a:spcBef>
              <a:buClr>
                <a:srgbClr val="00ADEE"/>
              </a:buClr>
              <a:buFont typeface="Wingdings" pitchFamily="2" charset="2"/>
              <a:buChar char=""/>
            </a:pPr>
            <a:endParaRPr lang="ru-RU" altLang="ru-RU" sz="2000" dirty="0" smtClean="0">
              <a:solidFill>
                <a:srgbClr val="004A97"/>
              </a:solidFill>
              <a:latin typeface="Arial Narrow" pitchFamily="34" charset="0"/>
              <a:ea typeface="Arial Narrow" pitchFamily="34" charset="0"/>
              <a:cs typeface="Arial Narrow" pitchFamily="34" charset="0"/>
            </a:endParaRPr>
          </a:p>
          <a:p>
            <a:pPr>
              <a:spcBef>
                <a:spcPct val="0"/>
              </a:spcBef>
              <a:buClr>
                <a:srgbClr val="00ADEE"/>
              </a:buClr>
              <a:buFont typeface="Wingdings" pitchFamily="2" charset="2"/>
              <a:buChar char=""/>
            </a:pPr>
            <a:r>
              <a:rPr lang="ru-RU" altLang="ru-RU" sz="2000" dirty="0" smtClean="0">
                <a:solidFill>
                  <a:srgbClr val="004A97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Акты (протоколы) по результатам испытаний сооружения связи.</a:t>
            </a:r>
          </a:p>
          <a:p>
            <a:pPr>
              <a:lnSpc>
                <a:spcPts val="600"/>
              </a:lnSpc>
              <a:spcBef>
                <a:spcPct val="0"/>
              </a:spcBef>
              <a:buClr>
                <a:srgbClr val="00ADEE"/>
              </a:buClr>
              <a:buFont typeface="Wingdings" pitchFamily="2" charset="2"/>
              <a:buChar char=""/>
            </a:pPr>
            <a:endParaRPr lang="ru-RU" altLang="ru-RU" sz="2000" dirty="0" smtClean="0">
              <a:solidFill>
                <a:srgbClr val="004A97"/>
              </a:solidFill>
              <a:latin typeface="Arial Narrow" pitchFamily="34" charset="0"/>
              <a:ea typeface="Arial Narrow" pitchFamily="34" charset="0"/>
              <a:cs typeface="Arial Narrow" pitchFamily="34" charset="0"/>
            </a:endParaRPr>
          </a:p>
          <a:p>
            <a:pPr>
              <a:spcBef>
                <a:spcPct val="0"/>
              </a:spcBef>
              <a:buClr>
                <a:srgbClr val="00ADEE"/>
              </a:buClr>
              <a:buFont typeface="Wingdings" pitchFamily="2" charset="2"/>
              <a:buChar char=""/>
            </a:pPr>
            <a:r>
              <a:rPr lang="ru-RU" altLang="ru-RU" sz="2000" dirty="0" smtClean="0">
                <a:solidFill>
                  <a:srgbClr val="004A97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Эксплуатационная документация и  инструкции по эксплуатации средств связи</a:t>
            </a:r>
          </a:p>
          <a:p>
            <a:pPr>
              <a:lnSpc>
                <a:spcPts val="550"/>
              </a:lnSpc>
              <a:spcBef>
                <a:spcPts val="50"/>
              </a:spcBef>
              <a:buClr>
                <a:srgbClr val="00ADEE"/>
              </a:buClr>
              <a:buFont typeface="Wingdings" pitchFamily="2" charset="2"/>
              <a:buChar char=""/>
            </a:pPr>
            <a:endParaRPr lang="ru-RU" altLang="ru-RU" sz="2000" dirty="0" smtClean="0">
              <a:solidFill>
                <a:srgbClr val="004A97"/>
              </a:solidFill>
              <a:latin typeface="Arial Narrow" pitchFamily="34" charset="0"/>
              <a:ea typeface="Arial Narrow" pitchFamily="34" charset="0"/>
              <a:cs typeface="Arial Narrow" pitchFamily="34" charset="0"/>
            </a:endParaRPr>
          </a:p>
          <a:p>
            <a:pPr>
              <a:spcBef>
                <a:spcPct val="0"/>
              </a:spcBef>
              <a:buClr>
                <a:srgbClr val="00ADEE"/>
              </a:buClr>
              <a:buFont typeface="Wingdings" pitchFamily="2" charset="2"/>
              <a:buChar char=""/>
            </a:pPr>
            <a:r>
              <a:rPr lang="ru-RU" altLang="ru-RU" sz="2000" dirty="0" smtClean="0">
                <a:solidFill>
                  <a:srgbClr val="004A97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Санитарно-эпидемиологические заключения на размещение и эксплуатацию ПРТО</a:t>
            </a:r>
          </a:p>
          <a:p>
            <a:pPr>
              <a:lnSpc>
                <a:spcPts val="600"/>
              </a:lnSpc>
              <a:spcBef>
                <a:spcPct val="0"/>
              </a:spcBef>
              <a:buClr>
                <a:srgbClr val="00ADEE"/>
              </a:buClr>
              <a:buFont typeface="Wingdings" pitchFamily="2" charset="2"/>
              <a:buChar char=""/>
            </a:pPr>
            <a:endParaRPr lang="ru-RU" altLang="ru-RU" sz="2000" dirty="0" smtClean="0">
              <a:solidFill>
                <a:srgbClr val="004A97"/>
              </a:solidFill>
              <a:latin typeface="Arial Narrow" pitchFamily="34" charset="0"/>
              <a:ea typeface="Arial Narrow" pitchFamily="34" charset="0"/>
              <a:cs typeface="Arial Narrow" pitchFamily="34" charset="0"/>
            </a:endParaRPr>
          </a:p>
          <a:p>
            <a:pPr>
              <a:spcBef>
                <a:spcPct val="0"/>
              </a:spcBef>
              <a:buClr>
                <a:srgbClr val="00ADEE"/>
              </a:buClr>
              <a:buFont typeface="Wingdings" pitchFamily="2" charset="2"/>
              <a:buChar char=""/>
            </a:pPr>
            <a:r>
              <a:rPr lang="ru-RU" altLang="ru-RU" sz="2000" dirty="0" smtClean="0">
                <a:solidFill>
                  <a:srgbClr val="004A97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Документы, подтверждающие подготовку специалистов, в том числе знание ими правил технической эксплуатации, техники безопасности и охраны труда</a:t>
            </a:r>
          </a:p>
          <a:p>
            <a:pPr>
              <a:lnSpc>
                <a:spcPts val="600"/>
              </a:lnSpc>
              <a:spcBef>
                <a:spcPct val="0"/>
              </a:spcBef>
              <a:buClr>
                <a:srgbClr val="00ADEE"/>
              </a:buClr>
              <a:buFont typeface="Wingdings" pitchFamily="2" charset="2"/>
              <a:buChar char=""/>
            </a:pPr>
            <a:endParaRPr lang="ru-RU" altLang="ru-RU" sz="2000" dirty="0" smtClean="0">
              <a:solidFill>
                <a:srgbClr val="004A97"/>
              </a:solidFill>
              <a:latin typeface="Arial Narrow" pitchFamily="34" charset="0"/>
              <a:ea typeface="Arial Narrow" pitchFamily="34" charset="0"/>
              <a:cs typeface="Arial Narrow" pitchFamily="34" charset="0"/>
            </a:endParaRPr>
          </a:p>
          <a:p>
            <a:pPr>
              <a:spcBef>
                <a:spcPct val="0"/>
              </a:spcBef>
              <a:buClr>
                <a:srgbClr val="00ADEE"/>
              </a:buClr>
              <a:buFont typeface="Wingdings" pitchFamily="2" charset="2"/>
              <a:buChar char=""/>
            </a:pPr>
            <a:r>
              <a:rPr lang="ru-RU" altLang="ru-RU" sz="2000" dirty="0" smtClean="0">
                <a:solidFill>
                  <a:srgbClr val="004A97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Перечень средств измерений, предусмотренных инструкциями по эксплуатации, и сведений об их проверке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9" name="object 2"/>
          <p:cNvSpPr>
            <a:spLocks noGrp="1"/>
          </p:cNvSpPr>
          <p:nvPr>
            <p:ph type="title"/>
          </p:nvPr>
        </p:nvSpPr>
        <p:spPr>
          <a:xfrm>
            <a:off x="330200" y="161925"/>
            <a:ext cx="8483600" cy="369888"/>
          </a:xfrm>
        </p:spPr>
        <p:txBody>
          <a:bodyPr>
            <a:noAutofit/>
          </a:bodyPr>
          <a:lstStyle/>
          <a:p>
            <a:pPr marL="12700" eaLnBrk="1" hangingPunct="1"/>
            <a:r>
              <a:rPr lang="ru-RU" altLang="ru-RU" sz="36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Приказ № 258</a:t>
            </a:r>
          </a:p>
        </p:txBody>
      </p:sp>
      <p:sp>
        <p:nvSpPr>
          <p:cNvPr id="10" name="object 3"/>
          <p:cNvSpPr txBox="1">
            <a:spLocks noChangeArrowheads="1"/>
          </p:cNvSpPr>
          <p:nvPr/>
        </p:nvSpPr>
        <p:spPr bwMode="auto">
          <a:xfrm>
            <a:off x="381001" y="668338"/>
            <a:ext cx="8429624" cy="532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469900" indent="-457200" eaLnBrk="1" hangingPunct="1">
              <a:buClr>
                <a:srgbClr val="00ADEE"/>
              </a:buClr>
              <a:buFont typeface="Wingdings" pitchFamily="2" charset="2"/>
              <a:buChar char=""/>
              <a:tabLst>
                <a:tab pos="468313" algn="l"/>
              </a:tabLst>
            </a:pPr>
            <a:r>
              <a:rPr lang="ru-RU" altLang="ru-RU" sz="2000" dirty="0">
                <a:solidFill>
                  <a:srgbClr val="004A97"/>
                </a:solidFill>
                <a:latin typeface="Arial Narrow" pitchFamily="34" charset="0"/>
              </a:rPr>
              <a:t>В случае изменения собственника или иного владельца ранее введенной в эксплуатацию сети электросвязи (фрагмента сети электросвязи), если при этом места размещения средств и линий связи, их состав и характеристики не изменились, повторного ввода сети электросвязи (фрагмента сети электросвязи) не требуется.</a:t>
            </a:r>
          </a:p>
          <a:p>
            <a:pPr marL="469900" indent="-457200" eaLnBrk="1" hangingPunct="1">
              <a:lnSpc>
                <a:spcPts val="1000"/>
              </a:lnSpc>
              <a:buClr>
                <a:srgbClr val="00ADEE"/>
              </a:buClr>
              <a:buFont typeface="Wingdings" pitchFamily="2" charset="2"/>
              <a:buChar char=""/>
              <a:tabLst>
                <a:tab pos="468313" algn="l"/>
              </a:tabLst>
            </a:pPr>
            <a:endParaRPr lang="ru-RU" altLang="ru-RU" sz="2000" dirty="0">
              <a:solidFill>
                <a:srgbClr val="004A97"/>
              </a:solidFill>
              <a:latin typeface="Calibri" pitchFamily="34" charset="0"/>
            </a:endParaRPr>
          </a:p>
          <a:p>
            <a:pPr marL="469900" indent="-457200" eaLnBrk="1" hangingPunct="1">
              <a:lnSpc>
                <a:spcPts val="1100"/>
              </a:lnSpc>
              <a:spcBef>
                <a:spcPts val="63"/>
              </a:spcBef>
              <a:buClr>
                <a:srgbClr val="00ADEE"/>
              </a:buClr>
              <a:buFont typeface="Wingdings" pitchFamily="2" charset="2"/>
              <a:buChar char=""/>
              <a:tabLst>
                <a:tab pos="468313" algn="l"/>
              </a:tabLst>
            </a:pPr>
            <a:endParaRPr lang="ru-RU" altLang="ru-RU" sz="2000" dirty="0">
              <a:solidFill>
                <a:srgbClr val="004A97"/>
              </a:solidFill>
              <a:latin typeface="Calibri" pitchFamily="34" charset="0"/>
            </a:endParaRPr>
          </a:p>
          <a:p>
            <a:pPr marL="469900" indent="-457200" eaLnBrk="1" hangingPunct="1">
              <a:buClr>
                <a:srgbClr val="00ADEE"/>
              </a:buClr>
              <a:buFont typeface="Wingdings" pitchFamily="2" charset="2"/>
              <a:buChar char=""/>
              <a:tabLst>
                <a:tab pos="468313" algn="l"/>
              </a:tabLst>
            </a:pPr>
            <a:r>
              <a:rPr lang="ru-RU" altLang="ru-RU" sz="2000" dirty="0">
                <a:solidFill>
                  <a:srgbClr val="004A97"/>
                </a:solidFill>
                <a:latin typeface="Arial Narrow" pitchFamily="34" charset="0"/>
              </a:rPr>
              <a:t>Направление письменных уведомлений в </a:t>
            </a:r>
            <a:r>
              <a:rPr lang="ru-RU" altLang="ru-RU" sz="2000" dirty="0" err="1">
                <a:solidFill>
                  <a:srgbClr val="004A97"/>
                </a:solidFill>
                <a:latin typeface="Arial Narrow" pitchFamily="34" charset="0"/>
              </a:rPr>
              <a:t>Роскомнадзор</a:t>
            </a:r>
            <a:endParaRPr lang="ru-RU" altLang="ru-RU" sz="2000" dirty="0">
              <a:solidFill>
                <a:srgbClr val="004A97"/>
              </a:solidFill>
              <a:latin typeface="Arial Narrow" pitchFamily="34" charset="0"/>
            </a:endParaRPr>
          </a:p>
          <a:p>
            <a:pPr marL="736600" lvl="1" indent="-279400" eaLnBrk="1" hangingPunct="1">
              <a:buClr>
                <a:srgbClr val="00ADEE"/>
              </a:buClr>
              <a:buFont typeface="Arial" charset="0"/>
              <a:buChar char="•"/>
              <a:tabLst>
                <a:tab pos="468313" algn="l"/>
              </a:tabLst>
            </a:pPr>
            <a:r>
              <a:rPr lang="ru-RU" altLang="ru-RU" sz="2000" dirty="0">
                <a:solidFill>
                  <a:srgbClr val="004A97"/>
                </a:solidFill>
                <a:latin typeface="Arial Narrow" pitchFamily="34" charset="0"/>
              </a:rPr>
              <a:t>уведомление центрального аппарата </a:t>
            </a:r>
            <a:r>
              <a:rPr lang="ru-RU" altLang="ru-RU" sz="2000" dirty="0" err="1">
                <a:solidFill>
                  <a:srgbClr val="004A97"/>
                </a:solidFill>
                <a:latin typeface="Arial Narrow" pitchFamily="34" charset="0"/>
              </a:rPr>
              <a:t>Роскомнадзора</a:t>
            </a:r>
            <a:r>
              <a:rPr lang="ru-RU" altLang="ru-RU" sz="2000" dirty="0">
                <a:solidFill>
                  <a:srgbClr val="004A97"/>
                </a:solidFill>
                <a:latin typeface="Arial Narrow" pitchFamily="34" charset="0"/>
              </a:rPr>
              <a:t> о начале работ в случае создания на территории нескольких субъектов Российской Федерации сетей электросвязи (фрагмента сети электросвязи), вводимых  с участием </a:t>
            </a:r>
            <a:r>
              <a:rPr lang="ru-RU" altLang="ru-RU" sz="2000" dirty="0" err="1">
                <a:solidFill>
                  <a:srgbClr val="004A97"/>
                </a:solidFill>
                <a:latin typeface="Arial Narrow" pitchFamily="34" charset="0"/>
              </a:rPr>
              <a:t>Роскомнадзора</a:t>
            </a:r>
            <a:endParaRPr lang="ru-RU" altLang="ru-RU" sz="2000" dirty="0">
              <a:solidFill>
                <a:srgbClr val="004A97"/>
              </a:solidFill>
              <a:latin typeface="Arial Narrow" pitchFamily="34" charset="0"/>
            </a:endParaRPr>
          </a:p>
          <a:p>
            <a:pPr marL="736600" lvl="1" indent="-279400" eaLnBrk="1" hangingPunct="1">
              <a:buClr>
                <a:srgbClr val="00ADEE"/>
              </a:buClr>
              <a:buFont typeface="Arial" charset="0"/>
              <a:buChar char="•"/>
              <a:tabLst>
                <a:tab pos="468313" algn="l"/>
              </a:tabLst>
            </a:pPr>
            <a:r>
              <a:rPr lang="ru-RU" altLang="ru-RU" sz="2000" dirty="0">
                <a:solidFill>
                  <a:srgbClr val="004A97"/>
                </a:solidFill>
                <a:latin typeface="Arial Narrow" pitchFamily="34" charset="0"/>
              </a:rPr>
              <a:t>Уведомление о вводе в эксплуатацию.</a:t>
            </a:r>
          </a:p>
          <a:p>
            <a:pPr marL="736600" lvl="1" indent="-279400" eaLnBrk="1" hangingPunct="1">
              <a:lnSpc>
                <a:spcPts val="1000"/>
              </a:lnSpc>
              <a:buClr>
                <a:srgbClr val="00ADEE"/>
              </a:buClr>
              <a:buFont typeface="Arial" charset="0"/>
              <a:buChar char="•"/>
              <a:tabLst>
                <a:tab pos="468313" algn="l"/>
              </a:tabLst>
            </a:pPr>
            <a:endParaRPr lang="ru-RU" altLang="ru-RU" sz="2000" dirty="0">
              <a:solidFill>
                <a:srgbClr val="004A97"/>
              </a:solidFill>
              <a:latin typeface="Calibri" pitchFamily="34" charset="0"/>
            </a:endParaRPr>
          </a:p>
          <a:p>
            <a:pPr marL="736600" lvl="1" indent="-279400" eaLnBrk="1" hangingPunct="1">
              <a:lnSpc>
                <a:spcPts val="1100"/>
              </a:lnSpc>
              <a:spcBef>
                <a:spcPts val="63"/>
              </a:spcBef>
              <a:buClr>
                <a:srgbClr val="00ADEE"/>
              </a:buClr>
              <a:buFont typeface="Arial" charset="0"/>
              <a:buChar char="•"/>
              <a:tabLst>
                <a:tab pos="468313" algn="l"/>
              </a:tabLst>
            </a:pPr>
            <a:endParaRPr lang="ru-RU" altLang="ru-RU" sz="2000" dirty="0">
              <a:solidFill>
                <a:srgbClr val="004A97"/>
              </a:solidFill>
              <a:latin typeface="Calibri" pitchFamily="34" charset="0"/>
            </a:endParaRPr>
          </a:p>
          <a:p>
            <a:pPr marL="469900" indent="-457200" eaLnBrk="1" hangingPunct="1">
              <a:buClr>
                <a:srgbClr val="00ADEE"/>
              </a:buClr>
              <a:buFont typeface="Wingdings" pitchFamily="2" charset="2"/>
              <a:buChar char=""/>
              <a:tabLst>
                <a:tab pos="468313" algn="l"/>
              </a:tabLst>
            </a:pPr>
            <a:r>
              <a:rPr lang="ru-RU" altLang="ru-RU" sz="2000" dirty="0">
                <a:solidFill>
                  <a:srgbClr val="004A97"/>
                </a:solidFill>
                <a:latin typeface="Arial Narrow" pitchFamily="34" charset="0"/>
              </a:rPr>
              <a:t>Операторы связи один раз в год, не позднее 1 марта, представляют в  </a:t>
            </a:r>
            <a:r>
              <a:rPr lang="ru-RU" altLang="ru-RU" sz="2000" dirty="0" err="1">
                <a:solidFill>
                  <a:srgbClr val="004A97"/>
                </a:solidFill>
                <a:latin typeface="Arial Narrow" pitchFamily="34" charset="0"/>
              </a:rPr>
              <a:t>Россвязь</a:t>
            </a:r>
            <a:r>
              <a:rPr lang="ru-RU" altLang="ru-RU" sz="2000" dirty="0">
                <a:solidFill>
                  <a:srgbClr val="004A97"/>
                </a:solidFill>
                <a:latin typeface="Arial Narrow" pitchFamily="34" charset="0"/>
              </a:rPr>
              <a:t> информацию о технологических возможностях сетей связи, перспективах их развития, средствах и линиях связи, условиях оказания услуг связи  по состоянию на 31 декабря истекшего календарного года.</a:t>
            </a:r>
          </a:p>
        </p:txBody>
      </p:sp>
    </p:spTree>
    <p:extLst>
      <p:ext uri="{BB962C8B-B14F-4D97-AF65-F5344CB8AC3E}">
        <p14:creationId xmlns:p14="http://schemas.microsoft.com/office/powerpoint/2010/main" xmlns="" val="8609184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18276</TotalTime>
  <Words>686</Words>
  <Application>Microsoft Office PowerPoint</Application>
  <PresentationFormat>Экран (4:3)</PresentationFormat>
  <Paragraphs>115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0</vt:lpstr>
      <vt:lpstr>Слайд 1</vt:lpstr>
      <vt:lpstr>Федеральный закон от 07.07.2003 № 126-ФЗ «О связи»</vt:lpstr>
      <vt:lpstr>Приказ № 258</vt:lpstr>
      <vt:lpstr>Сети электросвязи, ввод в эксплуатацию которых осуществляется с участием представителей Роскомнадзора</vt:lpstr>
      <vt:lpstr>Сети электросвязи, ввод в эксплуатацию которых  осуществляется с участием представителей Роскомнадзора</vt:lpstr>
      <vt:lpstr>Приказ № 258</vt:lpstr>
      <vt:lpstr>Основные упрощения Приказа № 258</vt:lpstr>
      <vt:lpstr>Приказ № 258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Domarov_UV</cp:lastModifiedBy>
  <cp:revision>383</cp:revision>
  <cp:lastPrinted>2018-06-01T08:51:41Z</cp:lastPrinted>
  <dcterms:created xsi:type="dcterms:W3CDTF">2015-01-29T07:54:40Z</dcterms:created>
  <dcterms:modified xsi:type="dcterms:W3CDTF">2019-12-10T02:24:59Z</dcterms:modified>
</cp:coreProperties>
</file>